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42"/>
  </p:notesMasterIdLst>
  <p:handoutMasterIdLst>
    <p:handoutMasterId r:id="rId43"/>
  </p:handoutMasterIdLst>
  <p:sldIdLst>
    <p:sldId id="331" r:id="rId2"/>
    <p:sldId id="359" r:id="rId3"/>
    <p:sldId id="427" r:id="rId4"/>
    <p:sldId id="371" r:id="rId5"/>
    <p:sldId id="429" r:id="rId6"/>
    <p:sldId id="358" r:id="rId7"/>
    <p:sldId id="436" r:id="rId8"/>
    <p:sldId id="440" r:id="rId9"/>
    <p:sldId id="448" r:id="rId10"/>
    <p:sldId id="385" r:id="rId11"/>
    <p:sldId id="386" r:id="rId12"/>
    <p:sldId id="418" r:id="rId13"/>
    <p:sldId id="372" r:id="rId14"/>
    <p:sldId id="431" r:id="rId15"/>
    <p:sldId id="424" r:id="rId16"/>
    <p:sldId id="337" r:id="rId17"/>
    <p:sldId id="338" r:id="rId18"/>
    <p:sldId id="339" r:id="rId19"/>
    <p:sldId id="341" r:id="rId20"/>
    <p:sldId id="365" r:id="rId21"/>
    <p:sldId id="366" r:id="rId22"/>
    <p:sldId id="376" r:id="rId23"/>
    <p:sldId id="368" r:id="rId24"/>
    <p:sldId id="432" r:id="rId25"/>
    <p:sldId id="343" r:id="rId26"/>
    <p:sldId id="389" r:id="rId27"/>
    <p:sldId id="433" r:id="rId28"/>
    <p:sldId id="370" r:id="rId29"/>
    <p:sldId id="406" r:id="rId30"/>
    <p:sldId id="383" r:id="rId31"/>
    <p:sldId id="434" r:id="rId32"/>
    <p:sldId id="380" r:id="rId33"/>
    <p:sldId id="379" r:id="rId34"/>
    <p:sldId id="447" r:id="rId35"/>
    <p:sldId id="349" r:id="rId36"/>
    <p:sldId id="350" r:id="rId37"/>
    <p:sldId id="442" r:id="rId38"/>
    <p:sldId id="291" r:id="rId39"/>
    <p:sldId id="437" r:id="rId40"/>
    <p:sldId id="435" r:id="rId4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PARCOURSUP" id="{0B896E98-F45E-4768-8620-EDDF394BE181}">
          <p14:sldIdLst>
            <p14:sldId id="331"/>
            <p14:sldId id="359"/>
            <p14:sldId id="427"/>
            <p14:sldId id="371"/>
            <p14:sldId id="429"/>
            <p14:sldId id="358"/>
            <p14:sldId id="436"/>
            <p14:sldId id="440"/>
            <p14:sldId id="448"/>
            <p14:sldId id="385"/>
            <p14:sldId id="386"/>
            <p14:sldId id="418"/>
            <p14:sldId id="372"/>
            <p14:sldId id="431"/>
            <p14:sldId id="424"/>
            <p14:sldId id="337"/>
            <p14:sldId id="338"/>
            <p14:sldId id="339"/>
            <p14:sldId id="341"/>
            <p14:sldId id="365"/>
            <p14:sldId id="366"/>
            <p14:sldId id="376"/>
            <p14:sldId id="368"/>
            <p14:sldId id="432"/>
            <p14:sldId id="343"/>
            <p14:sldId id="389"/>
            <p14:sldId id="433"/>
            <p14:sldId id="370"/>
            <p14:sldId id="406"/>
            <p14:sldId id="383"/>
            <p14:sldId id="434"/>
            <p14:sldId id="380"/>
            <p14:sldId id="379"/>
            <p14:sldId id="447"/>
            <p14:sldId id="349"/>
            <p14:sldId id="350"/>
            <p14:sldId id="442"/>
            <p14:sldId id="291"/>
            <p14:sldId id="437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p6" initials="c" lastIdx="1" clrIdx="6">
    <p:extLst>
      <p:ext uri="{19B8F6BF-5375-455C-9EA6-DF929625EA0E}">
        <p15:presenceInfo xmlns:p15="http://schemas.microsoft.com/office/powerpoint/2012/main" userId="cop6" providerId="None"/>
      </p:ext>
    </p:extLst>
  </p:cmAuthor>
  <p:cmAuthor id="1" name="HOUDA SAID" initials="HS" lastIdx="8" clrIdx="0"/>
  <p:cmAuthor id="2" name="Christine BOURDIN" initials="CB" lastIdx="33" clrIdx="1">
    <p:extLst/>
  </p:cmAuthor>
  <p:cmAuthor id="3" name="Utilisateur invité" initials="Ui" lastIdx="18" clrIdx="2">
    <p:extLst/>
  </p:cmAuthor>
  <p:cmAuthor id="4" name="Rachel BOURDON" initials="RB" lastIdx="10" clrIdx="3">
    <p:extLst/>
  </p:cmAuthor>
  <p:cmAuthor id="5" name="Bertrand RIFFIOD" initials="BR" lastIdx="20" clrIdx="4">
    <p:extLst/>
  </p:cmAuthor>
  <p:cmAuthor id="6" name="ELLEN THOMPSON" initials="ET" lastIdx="33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75"/>
    <a:srgbClr val="F4FE9A"/>
    <a:srgbClr val="70F4A2"/>
    <a:srgbClr val="00B888"/>
    <a:srgbClr val="0000FF"/>
    <a:srgbClr val="CE70CC"/>
    <a:srgbClr val="34CB6A"/>
    <a:srgbClr val="000091"/>
    <a:srgbClr val="A558A0"/>
    <a:srgbClr val="417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5635" autoAdjust="0"/>
  </p:normalViewPr>
  <p:slideViewPr>
    <p:cSldViewPr snapToGrid="0">
      <p:cViewPr varScale="1">
        <p:scale>
          <a:sx n="82" d="100"/>
          <a:sy n="82" d="100"/>
        </p:scale>
        <p:origin x="1224" y="6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6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1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1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76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82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313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/>
              <a:t>22/01/2024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7544" y="2346046"/>
            <a:ext cx="8208912" cy="2077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lang="fr-FR" sz="3200" b="1" kern="1200" cap="none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lang="fr-FR" sz="1800" b="0" kern="1200" cap="none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/>
              <a:t>22/01/2024</a:t>
            </a:fld>
            <a:endParaRPr lang="fr-FR" cap="all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67543" y="900000"/>
            <a:ext cx="8208913" cy="720000"/>
          </a:xfrm>
        </p:spPr>
        <p:txBody>
          <a:bodyPr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7543" y="1891968"/>
            <a:ext cx="2520000" cy="2530800"/>
          </a:xfr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05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lang="fr-FR" sz="950" b="0" kern="1200" dirty="0">
                <a:solidFill>
                  <a:srgbClr val="EC130E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05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lang="fr-FR" sz="950" b="0" kern="1200" dirty="0">
                <a:solidFill>
                  <a:srgbClr val="EC130E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marL="324000" lvl="1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fr-FR" dirty="0"/>
              <a:t>Deuxième niveau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156456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lang="fr-FR" sz="950" b="0" kern="1200" dirty="0">
                <a:solidFill>
                  <a:srgbClr val="EC130E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marL="324000" lvl="1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915566"/>
            <a:ext cx="8442808" cy="3672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915566"/>
            <a:ext cx="7560840" cy="3672408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/>
              <a:t>22/01/2024</a:t>
            </a:fld>
            <a:endParaRPr lang="fr-FR" cap="all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/>
              <a:t>22/01/2024</a:t>
            </a:fld>
            <a:endParaRPr lang="fr-FR" cap="all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67543" y="900000"/>
            <a:ext cx="8208913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364456" cy="360000"/>
          </a:xfrm>
        </p:spPr>
        <p:txBody>
          <a:bodyPr/>
          <a:lstStyle>
            <a:lvl1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7543" y="1836000"/>
            <a:ext cx="2520000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156456" y="1836000"/>
            <a:ext cx="2520000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/>
              <a:t>22/01/2024</a:t>
            </a:fld>
            <a:endParaRPr lang="fr-FR" cap="all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67543" y="900000"/>
            <a:ext cx="8208913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11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67543" y="1836000"/>
            <a:ext cx="8208914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364456" cy="360000"/>
          </a:xfrm>
        </p:spPr>
        <p:txBody>
          <a:bodyPr/>
          <a:lstStyle>
            <a:lvl1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DFBE-EFF1-4CE1-8815-345D19744155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8908-FC9B-48C7-AB20-C579843CC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42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DFBE-EFF1-4CE1-8815-345D19744155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8908-FC9B-48C7-AB20-C579843CC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2"/>
                </a:solidFill>
              </a:defRPr>
            </a:lvl1pPr>
          </a:lstStyle>
          <a:p>
            <a:pPr algn="r"/>
            <a:fld id="{B1AB8E14-653C-46DD-A140-9578717F7257}" type="datetime1">
              <a:rPr lang="fr-FR" cap="all" smtClean="0"/>
              <a:pPr algn="r"/>
              <a:t>22/01/2024</a:t>
            </a:fld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  <p:sldLayoutId id="214748381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2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aysdelaloire.fr/jeunesse-et-education/les-coups-de-pouce-de-la-region/mes-aides-et-bourses-regionales" TargetMode="Externa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73608411-CEF7-FF4A-AAEA-BB7C02F9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60000" y="1199026"/>
            <a:ext cx="8424000" cy="2077200"/>
          </a:xfrm>
        </p:spPr>
        <p:txBody>
          <a:bodyPr/>
          <a:lstStyle/>
          <a:p>
            <a:pPr algn="ctr"/>
            <a:r>
              <a:rPr lang="fr-FR" sz="3600" b="1" dirty="0" err="1">
                <a:solidFill>
                  <a:srgbClr val="000091"/>
                </a:solidFill>
              </a:rPr>
              <a:t>Parcoursup</a:t>
            </a:r>
            <a:r>
              <a:rPr lang="fr-FR" sz="3600" b="1" dirty="0">
                <a:solidFill>
                  <a:srgbClr val="000091"/>
                </a:solidFill>
              </a:rPr>
              <a:t> 2024 </a:t>
            </a:r>
          </a:p>
          <a:p>
            <a:pPr algn="ctr"/>
            <a:endParaRPr lang="fr-FR" sz="3600" b="1" dirty="0">
              <a:solidFill>
                <a:srgbClr val="00009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Préparer son entrée dans l’enseignement supérieur</a:t>
            </a:r>
          </a:p>
          <a:p>
            <a:pPr algn="ctr"/>
            <a:endParaRPr lang="fr-FR" sz="2000" dirty="0">
              <a:solidFill>
                <a:srgbClr val="00B050"/>
              </a:solidFill>
            </a:endParaRPr>
          </a:p>
          <a:p>
            <a:pPr algn="ctr"/>
            <a:r>
              <a:rPr lang="fr-FR" sz="2000" dirty="0">
                <a:solidFill>
                  <a:srgbClr val="00B050"/>
                </a:solidFill>
              </a:rPr>
              <a:t>Ressources orientation: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</a:rPr>
              <a:t>https://aristide-briand.paysdelaloire.e-lyco.fr/orientation-bac/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DA7634-B39B-4A28-A4D9-DDD37847183B}"/>
              </a:ext>
            </a:extLst>
          </p:cNvPr>
          <p:cNvSpPr txBox="1"/>
          <p:nvPr/>
        </p:nvSpPr>
        <p:spPr>
          <a:xfrm>
            <a:off x="4572000" y="4414168"/>
            <a:ext cx="456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Lycée Aristide Briand – CIO St Nazaire 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D1C4C5-5F81-4CBC-860F-D1E132FCFC8C}"/>
              </a:ext>
            </a:extLst>
          </p:cNvPr>
          <p:cNvSpPr txBox="1"/>
          <p:nvPr/>
        </p:nvSpPr>
        <p:spPr>
          <a:xfrm>
            <a:off x="5441795" y="343944"/>
            <a:ext cx="332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Info parents - 23 janvier 2024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225892" y="911939"/>
            <a:ext cx="4914820" cy="3370877"/>
          </a:xfrm>
        </p:spPr>
        <p:txBody>
          <a:bodyPr/>
          <a:lstStyle/>
          <a:p>
            <a:pPr marL="0" lvl="1" indent="0" algn="just" defTabSz="457200">
              <a:buClr>
                <a:srgbClr val="FF0000"/>
              </a:buClr>
              <a:buNone/>
              <a:defRPr/>
            </a:pPr>
            <a:r>
              <a:rPr lang="fr-FR" sz="1200" dirty="0">
                <a:solidFill>
                  <a:schemeClr val="tx1"/>
                </a:solidFill>
              </a:rPr>
              <a:t>Au niveau des résultats de la recherche, un premier niveau d’infos avec </a:t>
            </a:r>
            <a:r>
              <a:rPr lang="fr-FR" sz="1200" b="1" dirty="0">
                <a:solidFill>
                  <a:schemeClr val="tx1"/>
                </a:solidFill>
              </a:rPr>
              <a:t>les chiffres clés </a:t>
            </a:r>
            <a:r>
              <a:rPr lang="fr-FR" sz="1200" dirty="0">
                <a:solidFill>
                  <a:schemeClr val="tx1"/>
                </a:solidFill>
              </a:rPr>
              <a:t>: </a:t>
            </a:r>
          </a:p>
          <a:p>
            <a:pPr marL="169863" lvl="1" indent="-169863" algn="just" defTabSz="457200"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Le nombre de places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en 2023 (</a:t>
            </a:r>
            <a:r>
              <a:rPr lang="fr-FR" sz="1200" i="1" dirty="0">
                <a:solidFill>
                  <a:schemeClr val="tx1"/>
                </a:solidFill>
              </a:rPr>
              <a:t>à partir du 17 janvier 2024</a:t>
            </a:r>
            <a:r>
              <a:rPr lang="fr-FR" sz="1200" dirty="0">
                <a:solidFill>
                  <a:schemeClr val="tx1"/>
                </a:solidFill>
              </a:rPr>
              <a:t>) </a:t>
            </a:r>
          </a:p>
          <a:p>
            <a:pPr marL="169863" lvl="1" indent="-169863" algn="just" defTabSz="457200">
              <a:spcBef>
                <a:spcPct val="20000"/>
              </a:spcBef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Le taux d'accès en 2023</a:t>
            </a:r>
            <a:r>
              <a:rPr lang="fr-FR" sz="1200" dirty="0">
                <a:solidFill>
                  <a:schemeClr val="tx1"/>
                </a:solidFill>
              </a:rPr>
              <a:t>, c'est à dire la proportion de candidats qui   ont reçu une proposition d'admission en phase principale</a:t>
            </a:r>
          </a:p>
          <a:p>
            <a:pPr marL="179388" lvl="1" indent="0" algn="just" defTabSz="457200">
              <a:spcBef>
                <a:spcPct val="20000"/>
              </a:spcBef>
              <a:buClr>
                <a:srgbClr val="FF0000"/>
              </a:buClr>
              <a:buNone/>
              <a:defRPr/>
            </a:pPr>
            <a:r>
              <a:rPr lang="fr-FR" sz="1200" dirty="0">
                <a:solidFill>
                  <a:schemeClr val="tx1"/>
                </a:solidFill>
              </a:rPr>
              <a:t>Ce taux d’accès est déclinable par type de baccalauréat</a:t>
            </a:r>
          </a:p>
          <a:p>
            <a:pPr marL="180975" lvl="1" indent="-169863" algn="just" defTabSz="457200">
              <a:spcBef>
                <a:spcPct val="20000"/>
              </a:spcBef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Des suggestions de formations similaires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pour élargir vos choix</a:t>
            </a:r>
          </a:p>
          <a:p>
            <a:pPr marL="11112" lvl="1" indent="0" algn="just" defTabSz="45720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200" b="1" dirty="0">
              <a:solidFill>
                <a:schemeClr val="tx1"/>
              </a:solidFill>
            </a:endParaRPr>
          </a:p>
          <a:p>
            <a:pPr marL="11112" lvl="1" indent="0" algn="just" defTabSz="45720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200" b="1" dirty="0">
                <a:solidFill>
                  <a:schemeClr val="tx1"/>
                </a:solidFill>
              </a:rPr>
              <a:t>Pour cous aider à préparer vos choix de vœux: </a:t>
            </a:r>
          </a:p>
          <a:p>
            <a:pPr marL="180975" lvl="1" indent="-169863" algn="just" defTabSz="457200"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Conserver en « favoris » les formations que vous préférez </a:t>
            </a:r>
          </a:p>
          <a:p>
            <a:pPr marL="180975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200" dirty="0">
                <a:solidFill>
                  <a:schemeClr val="tx1"/>
                </a:solidFill>
              </a:rPr>
              <a:t>Comparer les formations qui vous intéressent grâce au </a:t>
            </a: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comparateur </a:t>
            </a:r>
          </a:p>
          <a:p>
            <a:pPr marL="180975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endParaRPr lang="fr-FR" sz="1200" dirty="0">
              <a:solidFill>
                <a:schemeClr val="tx1"/>
              </a:solidFill>
            </a:endParaRPr>
          </a:p>
          <a:p>
            <a:endParaRPr lang="fr-FR" sz="1200" b="1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51A00A-D248-4069-8FA3-9E613F19F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41" y="911939"/>
            <a:ext cx="3499932" cy="35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453024" y="802292"/>
            <a:ext cx="8437558" cy="589186"/>
          </a:xfrm>
        </p:spPr>
        <p:txBody>
          <a:bodyPr/>
          <a:lstStyle/>
          <a:p>
            <a:pPr marL="0" indent="0" algn="l">
              <a:spcAft>
                <a:spcPts val="1800"/>
              </a:spcAft>
              <a:buNone/>
            </a:pPr>
            <a:r>
              <a:rPr lang="fr-FR" sz="1600" b="1" dirty="0"/>
              <a:t>Pour chaque formation, une fiche de présentation organisée en 6 rubriques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253418" y="1260088"/>
            <a:ext cx="8890582" cy="3523412"/>
          </a:xfrm>
        </p:spPr>
        <p:txBody>
          <a:bodyPr/>
          <a:lstStyle/>
          <a:p>
            <a:pPr marL="171450" lvl="0" indent="-171450">
              <a:spcAft>
                <a:spcPts val="1200"/>
              </a:spcAft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Découvrir la formation et ses caractéristiques</a:t>
            </a:r>
            <a:r>
              <a:rPr lang="fr-FR" sz="1300" b="1" dirty="0"/>
              <a:t> </a:t>
            </a:r>
            <a:r>
              <a:rPr lang="fr-FR" sz="1300" dirty="0">
                <a:solidFill>
                  <a:schemeClr val="tx1"/>
                </a:solidFill>
              </a:rPr>
              <a:t>: le </a:t>
            </a:r>
            <a:r>
              <a:rPr lang="fr-FR" sz="1300" b="1" dirty="0">
                <a:solidFill>
                  <a:srgbClr val="00B050"/>
                </a:solidFill>
              </a:rPr>
              <a:t>statut</a:t>
            </a:r>
            <a:r>
              <a:rPr lang="fr-FR" sz="1300" dirty="0">
                <a:solidFill>
                  <a:schemeClr val="tx1"/>
                </a:solidFill>
              </a:rPr>
              <a:t> de l’établissement, les </a:t>
            </a:r>
            <a:r>
              <a:rPr lang="fr-FR" sz="1300" b="1" dirty="0">
                <a:solidFill>
                  <a:srgbClr val="00B050"/>
                </a:solidFill>
              </a:rPr>
              <a:t>contenus</a:t>
            </a:r>
            <a:r>
              <a:rPr lang="fr-FR" sz="1300" dirty="0">
                <a:solidFill>
                  <a:schemeClr val="tx1"/>
                </a:solidFill>
              </a:rPr>
              <a:t> et l’organisation des enseignements, les dispositifs pédagogiques, les </a:t>
            </a:r>
            <a:r>
              <a:rPr lang="fr-FR" sz="1300" b="1" dirty="0">
                <a:solidFill>
                  <a:srgbClr val="00B050"/>
                </a:solidFill>
              </a:rPr>
              <a:t>frais de scolarité</a:t>
            </a:r>
            <a:r>
              <a:rPr lang="fr-FR" sz="1300" dirty="0">
                <a:solidFill>
                  <a:schemeClr val="tx1"/>
                </a:solidFill>
              </a:rPr>
              <a:t>, les dates des journées </a:t>
            </a:r>
            <a:r>
              <a:rPr lang="fr-FR" sz="1300" b="1" dirty="0">
                <a:solidFill>
                  <a:srgbClr val="00B050"/>
                </a:solidFill>
              </a:rPr>
              <a:t>portes ouvertes</a:t>
            </a:r>
            <a:r>
              <a:rPr lang="fr-FR" sz="1300" dirty="0">
                <a:solidFill>
                  <a:schemeClr val="tx1"/>
                </a:solidFill>
              </a:rPr>
              <a:t>... </a:t>
            </a:r>
          </a:p>
          <a:p>
            <a:pPr marL="171450" lvl="0" indent="-171450">
              <a:spcAft>
                <a:spcPts val="1200"/>
              </a:spcAft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Comprendre les critères d’analyse des candidatures</a:t>
            </a:r>
            <a:r>
              <a:rPr lang="fr-FR" sz="1300" dirty="0">
                <a:solidFill>
                  <a:schemeClr val="tx1"/>
                </a:solidFill>
              </a:rPr>
              <a:t> </a:t>
            </a:r>
            <a:r>
              <a:rPr lang="fr-FR" sz="1300" b="1" dirty="0">
                <a:solidFill>
                  <a:srgbClr val="00B050"/>
                </a:solidFill>
              </a:rPr>
              <a:t>critères définis par degrés d’importance </a:t>
            </a:r>
            <a:r>
              <a:rPr lang="fr-FR" sz="1300" dirty="0">
                <a:solidFill>
                  <a:schemeClr val="tx1"/>
                </a:solidFill>
              </a:rPr>
              <a:t>(résultats scolaires, compétences et savoir-faire, savoir-être, motivation et cohérence du projet, engagements….) </a:t>
            </a:r>
          </a:p>
          <a:p>
            <a:pPr marL="171450" lvl="0" indent="-171450">
              <a:spcAft>
                <a:spcPts val="1200"/>
              </a:spcAft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Consulter les modalités de candidature</a:t>
            </a:r>
            <a:r>
              <a:rPr lang="fr-FR" sz="1300" dirty="0">
                <a:solidFill>
                  <a:schemeClr val="tx1"/>
                </a:solidFill>
              </a:rPr>
              <a:t> les </a:t>
            </a:r>
            <a:r>
              <a:rPr lang="fr-FR" sz="1300" b="1" dirty="0">
                <a:solidFill>
                  <a:srgbClr val="00B050"/>
                </a:solidFill>
              </a:rPr>
              <a:t>prérequis demandés </a:t>
            </a:r>
            <a:r>
              <a:rPr lang="fr-FR" sz="1300" dirty="0">
                <a:solidFill>
                  <a:schemeClr val="tx1"/>
                </a:solidFill>
              </a:rPr>
              <a:t>, éventuellement, les modalités et calendrier des épreuves écrites/orales et frais associés</a:t>
            </a:r>
          </a:p>
          <a:p>
            <a:pPr marL="171450" indent="-171450">
              <a:spcAft>
                <a:spcPts val="1200"/>
              </a:spcAft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Accéder aux chiffres clés de la formation </a:t>
            </a:r>
            <a:r>
              <a:rPr lang="fr-FR" sz="1300" b="1" dirty="0"/>
              <a:t> :</a:t>
            </a:r>
            <a:r>
              <a:rPr lang="fr-FR" sz="1300" b="1" dirty="0">
                <a:solidFill>
                  <a:schemeClr val="tx1"/>
                </a:solidFill>
              </a:rPr>
              <a:t> </a:t>
            </a:r>
            <a:r>
              <a:rPr lang="fr-FR" sz="1300" dirty="0">
                <a:solidFill>
                  <a:schemeClr val="tx1"/>
                </a:solidFill>
              </a:rPr>
              <a:t>les résultats de </a:t>
            </a:r>
            <a:r>
              <a:rPr lang="fr-FR" sz="1300" b="1" dirty="0">
                <a:solidFill>
                  <a:srgbClr val="00B050"/>
                </a:solidFill>
              </a:rPr>
              <a:t>l’admission en 2023</a:t>
            </a:r>
            <a:r>
              <a:rPr lang="fr-FR" sz="1300" dirty="0">
                <a:solidFill>
                  <a:schemeClr val="tx1"/>
                </a:solidFill>
              </a:rPr>
              <a:t>. Des indicateurs de réussite / insertion professionnelle </a:t>
            </a:r>
          </a:p>
          <a:p>
            <a:pPr marL="171450" indent="-171450">
              <a:spcAft>
                <a:spcPts val="1200"/>
              </a:spcAft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Connaitre les débouchés professionnels </a:t>
            </a:r>
            <a:r>
              <a:rPr lang="fr-FR" sz="1300" b="1" dirty="0"/>
              <a:t> </a:t>
            </a:r>
            <a:r>
              <a:rPr lang="fr-FR" sz="1300" dirty="0">
                <a:solidFill>
                  <a:schemeClr val="tx1"/>
                </a:solidFill>
              </a:rPr>
              <a:t>: possibilités de </a:t>
            </a:r>
            <a:r>
              <a:rPr lang="fr-FR" sz="1300" b="1" dirty="0">
                <a:solidFill>
                  <a:srgbClr val="00B050"/>
                </a:solidFill>
              </a:rPr>
              <a:t>poursuite d’études, </a:t>
            </a:r>
            <a:r>
              <a:rPr lang="fr-FR" sz="1300" dirty="0">
                <a:solidFill>
                  <a:schemeClr val="tx1"/>
                </a:solidFill>
              </a:rPr>
              <a:t>les </a:t>
            </a:r>
            <a:r>
              <a:rPr lang="fr-FR" sz="1300" b="1" dirty="0">
                <a:solidFill>
                  <a:srgbClr val="00B050"/>
                </a:solidFill>
              </a:rPr>
              <a:t>perspectives professionnelles</a:t>
            </a:r>
            <a:endParaRPr lang="fr-FR" sz="1300" b="1" dirty="0">
              <a:solidFill>
                <a:srgbClr val="00B050"/>
              </a:solidFill>
              <a:cs typeface="Arial"/>
            </a:endParaRPr>
          </a:p>
          <a:p>
            <a:pPr marL="17145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highlight>
                  <a:srgbClr val="0000FF"/>
                </a:highlight>
              </a:rPr>
              <a:t>Contacter et échanger avec l’établissement </a:t>
            </a:r>
            <a:r>
              <a:rPr lang="fr-FR" sz="1300" dirty="0">
                <a:solidFill>
                  <a:schemeClr val="tx1"/>
                </a:solidFill>
              </a:rPr>
              <a:t> : </a:t>
            </a:r>
            <a:r>
              <a:rPr lang="fr-FR" sz="1300" b="1" dirty="0">
                <a:solidFill>
                  <a:srgbClr val="00B050"/>
                </a:solidFill>
              </a:rPr>
              <a:t>contacts des référents de la formation, référent handicap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78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951670"/>
          </a:xfrm>
        </p:spPr>
        <p:txBody>
          <a:bodyPr/>
          <a:lstStyle/>
          <a:p>
            <a:r>
              <a:rPr lang="fr-FR" sz="2200" dirty="0"/>
              <a:t>Focus sur l’accompagnement des candidats en situation de handicap ou atteints d’un trouble de santé invalidant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2602" y="1593347"/>
            <a:ext cx="8424000" cy="33701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Les coordonnées d’un référent handicap sur chaque fiche de formation</a:t>
            </a:r>
            <a:r>
              <a:rPr lang="fr-FR" sz="1600" b="1" dirty="0">
                <a:solidFill>
                  <a:schemeClr val="tx2"/>
                </a:solidFill>
              </a:rPr>
              <a:t>.</a:t>
            </a:r>
            <a:r>
              <a:rPr lang="fr-FR" sz="1600" b="1" dirty="0"/>
              <a:t> </a:t>
            </a:r>
            <a:r>
              <a:rPr lang="fr-FR" sz="1600" dirty="0"/>
              <a:t>Il est disponible pour répondre aux interrogations des lycéens tout au long de la procédure.</a:t>
            </a:r>
          </a:p>
          <a:p>
            <a:pPr algn="just"/>
            <a:endParaRPr lang="fr-FR" sz="9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Le candidat peut renseigner une fiche de liaison dans son dossier Parcoursup</a:t>
            </a:r>
            <a:r>
              <a:rPr lang="fr-FR" sz="1600" b="1" dirty="0">
                <a:solidFill>
                  <a:schemeClr val="tx2"/>
                </a:solidFill>
              </a:rPr>
              <a:t> </a:t>
            </a:r>
            <a:r>
              <a:rPr lang="fr-FR" sz="1600" dirty="0"/>
              <a:t>pour préciser ses besoins. Cette fiche est </a:t>
            </a:r>
            <a:r>
              <a:rPr lang="fr-FR" sz="1600" b="1" dirty="0"/>
              <a:t>facultative</a:t>
            </a:r>
            <a:r>
              <a:rPr lang="fr-FR" sz="1600" dirty="0"/>
              <a:t> et n’est </a:t>
            </a:r>
            <a:r>
              <a:rPr lang="fr-FR" sz="1600" b="1" dirty="0"/>
              <a:t>pas transmise aux formations </a:t>
            </a:r>
            <a:r>
              <a:rPr lang="fr-FR" sz="1600" dirty="0"/>
              <a:t>pour l’examen des vœux </a:t>
            </a: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rgbClr val="000091"/>
                </a:solidFill>
              </a:rPr>
              <a:t>Le candidat pourra demander à Parcoursup de la transmettre à la formation qu’il aura choisie pour préparer sa rentrée</a:t>
            </a:r>
            <a:r>
              <a:rPr lang="fr-FR" sz="1600" dirty="0"/>
              <a:t>. Cela permet d’anticiper son arrivée dans le nouvel établissement.</a:t>
            </a:r>
            <a:endParaRPr lang="fr-FR" sz="1600" dirty="0">
              <a:cs typeface="Arial"/>
            </a:endParaRPr>
          </a:p>
          <a:p>
            <a:endParaRPr lang="fr-FR" sz="9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A partir du 30 mai 2024, le candidat peut demander au recteur le réexamen de son dossier</a:t>
            </a:r>
            <a:r>
              <a:rPr lang="fr-FR" sz="1600" b="1" dirty="0"/>
              <a:t> </a:t>
            </a:r>
            <a:r>
              <a:rPr lang="fr-FR" sz="1600" dirty="0"/>
              <a:t>(via la rubrique « contact » dans Parcoursup) s’il ne trouve pas de formation adaptée à ses besoins spécifiques et que sa situation justifie une inscription dans un établissement situé dans une zone géographique déterminée. </a:t>
            </a:r>
            <a:endParaRPr lang="fr-FR" sz="1600" dirty="0">
              <a:cs typeface="Arial"/>
            </a:endParaRP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6026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51848" y="3795886"/>
            <a:ext cx="8756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Etape 2 : s’inscrire, formuler ses vœux et finaliser son dossier 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 b="8577"/>
          <a:stretch>
            <a:fillRect/>
          </a:stretch>
        </p:blipFill>
        <p:spPr>
          <a:xfrm>
            <a:off x="1273082" y="791225"/>
            <a:ext cx="6908254" cy="3004661"/>
          </a:xfrm>
        </p:spPr>
      </p:pic>
    </p:spTree>
    <p:extLst>
      <p:ext uri="{BB962C8B-B14F-4D97-AF65-F5344CB8AC3E}">
        <p14:creationId xmlns:p14="http://schemas.microsoft.com/office/powerpoint/2010/main" val="104864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A4F1D0-C459-40F7-A30E-A27AAD6826B6}" type="datetime1">
              <a:rPr lang="fr-FR" cap="all" smtClean="0"/>
              <a:t>22/01/2024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1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900000"/>
            <a:ext cx="8208913" cy="562500"/>
          </a:xfrm>
        </p:spPr>
        <p:txBody>
          <a:bodyPr/>
          <a:lstStyle/>
          <a:p>
            <a:r>
              <a:rPr lang="fr-FR" sz="2200" dirty="0"/>
              <a:t>S’inscrire sur Parcoursup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67542" y="1398104"/>
            <a:ext cx="8208914" cy="3348818"/>
          </a:xfrm>
        </p:spPr>
        <p:txBody>
          <a:bodyPr/>
          <a:lstStyle/>
          <a:p>
            <a:pPr lvl="0" algn="just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</a:pP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&gt;Une adresse mail valide et consultée régulièrement : 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pour échanger et recevoir les informations sur votre dossier</a:t>
            </a:r>
          </a:p>
          <a:p>
            <a:pPr lvl="0" algn="just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</a:pPr>
            <a:endParaRPr lang="fr-FR" sz="1600" dirty="0">
              <a:solidFill>
                <a:srgbClr val="3D566E"/>
              </a:solidFill>
            </a:endParaRPr>
          </a:p>
          <a:p>
            <a:pPr lvl="0" algn="just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</a:pP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&gt;L’INE</a:t>
            </a:r>
            <a:r>
              <a:rPr lang="fr-FR" sz="1400" b="1" dirty="0">
                <a:solidFill>
                  <a:srgbClr val="3D566E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(identifiant national élève) : sur les bulletins scolaires ou le relevé de notes des épreuves anticipées du baccalauréat. </a:t>
            </a:r>
            <a:endParaRPr lang="fr-FR" sz="2000" dirty="0">
              <a:solidFill>
                <a:srgbClr val="3D566E"/>
              </a:solidFill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E56E5DD1-54B1-42E8-B0C1-E07FC118E1D7}"/>
              </a:ext>
            </a:extLst>
          </p:cNvPr>
          <p:cNvSpPr/>
          <p:nvPr/>
        </p:nvSpPr>
        <p:spPr>
          <a:xfrm>
            <a:off x="6121362" y="180029"/>
            <a:ext cx="2817229" cy="356684"/>
          </a:xfrm>
          <a:prstGeom prst="roundRect">
            <a:avLst/>
          </a:prstGeom>
          <a:solidFill>
            <a:srgbClr val="FF9575">
              <a:alpha val="69804"/>
            </a:srgbClr>
          </a:solidFill>
          <a:ln w="12700" cap="flat" cmpd="sng" algn="ctr">
            <a:solidFill>
              <a:srgbClr val="FF957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kern="0" dirty="0">
                <a:solidFill>
                  <a:srgbClr val="000091"/>
                </a:solidFill>
                <a:latin typeface="Arial"/>
              </a:rPr>
              <a:t>À partir du 17 janvier 2024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07078" y="1894911"/>
            <a:ext cx="8269378" cy="397715"/>
          </a:xfrm>
          <a:prstGeom prst="round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just" defTabSz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r-FR" sz="1400" b="1" dirty="0">
                <a:solidFill>
                  <a:schemeClr val="bg1"/>
                </a:solidFill>
              </a:rPr>
              <a:t>Important : renseignez un numéro de portable </a:t>
            </a:r>
            <a:r>
              <a:rPr lang="fr-FR" sz="1400" dirty="0">
                <a:solidFill>
                  <a:schemeClr val="bg1"/>
                </a:solidFill>
              </a:rPr>
              <a:t>pour recevoir les alertes envoyées par la plateforme</a:t>
            </a:r>
            <a:r>
              <a:rPr lang="fr-FR" sz="14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32650" y="3194081"/>
            <a:ext cx="8269378" cy="934279"/>
          </a:xfrm>
          <a:prstGeom prst="round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just" defTabSz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r-FR" sz="1400" b="1" kern="0" dirty="0">
                <a:solidFill>
                  <a:schemeClr val="bg1"/>
                </a:solidFill>
              </a:rPr>
              <a:t>Conseil aux parents ou tuteurs légaux </a:t>
            </a:r>
            <a:r>
              <a:rPr lang="fr-FR" sz="1400" kern="0" dirty="0">
                <a:solidFill>
                  <a:schemeClr val="bg1"/>
                </a:solidFill>
              </a:rPr>
              <a:t>: renseigner votre email et numéro de portable dans le dossier de votre enfant pour recevoir messages et alertes Parcoursup.</a:t>
            </a:r>
            <a:r>
              <a:rPr lang="fr-FR" sz="1400" b="1" kern="0" dirty="0">
                <a:solidFill>
                  <a:schemeClr val="bg1"/>
                </a:solidFill>
              </a:rPr>
              <a:t> </a:t>
            </a:r>
            <a:r>
              <a:rPr lang="fr-FR" sz="1400" kern="0" dirty="0">
                <a:solidFill>
                  <a:schemeClr val="bg1"/>
                </a:solidFill>
              </a:rPr>
              <a:t>Vous pourrez également recevoir des formations qui organisent des épreuves écrites/orales le rappel des échéances</a:t>
            </a:r>
            <a:r>
              <a:rPr lang="fr-FR" sz="1600" kern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398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1"/>
            <a:ext cx="8424000" cy="447614"/>
          </a:xfrm>
        </p:spPr>
        <p:txBody>
          <a:bodyPr/>
          <a:lstStyle/>
          <a:p>
            <a:r>
              <a:rPr lang="fr-FR" sz="2200" dirty="0"/>
              <a:t>Formuler vos vœux sur Parcoursup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43845" y="1201269"/>
            <a:ext cx="8422491" cy="2788415"/>
          </a:xfrm>
        </p:spPr>
        <p:txBody>
          <a:bodyPr/>
          <a:lstStyle/>
          <a:p>
            <a:pPr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endParaRPr lang="fr-FR" sz="900" b="1" dirty="0">
              <a:solidFill>
                <a:schemeClr val="tx1"/>
              </a:solidFill>
            </a:endParaRPr>
          </a:p>
          <a:p>
            <a:pPr algn="just" defTabSz="457200"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>
                <a:solidFill>
                  <a:schemeClr val="tx1"/>
                </a:solidFill>
              </a:rPr>
              <a:t>&gt;</a:t>
            </a:r>
            <a:r>
              <a:rPr lang="fr-FR" sz="1800" b="1" dirty="0">
                <a:solidFill>
                  <a:srgbClr val="EC130E"/>
                </a:solidFill>
              </a:rPr>
              <a:t> </a:t>
            </a:r>
            <a:r>
              <a:rPr lang="fr-FR" sz="1300" b="1" dirty="0">
                <a:solidFill>
                  <a:schemeClr val="bg1"/>
                </a:solidFill>
                <a:highlight>
                  <a:srgbClr val="0000FF"/>
                </a:highlight>
              </a:rPr>
              <a:t>Jusqu’à 10 vœux et 10 vœux supplémentaires pour des formations en apprentissage </a:t>
            </a:r>
          </a:p>
          <a:p>
            <a:pPr lvl="0" algn="just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300" b="1" dirty="0">
                <a:solidFill>
                  <a:schemeClr val="tx1"/>
                </a:solidFill>
              </a:rPr>
              <a:t>&gt; </a:t>
            </a:r>
            <a:r>
              <a:rPr lang="fr-FR" sz="1300" dirty="0">
                <a:solidFill>
                  <a:schemeClr val="tx1"/>
                </a:solidFill>
              </a:rPr>
              <a:t>Pour des </a:t>
            </a:r>
            <a:r>
              <a:rPr lang="fr-FR" sz="1300" b="1" dirty="0"/>
              <a:t>formations sélectives </a:t>
            </a:r>
            <a:r>
              <a:rPr lang="fr-FR" sz="1300" dirty="0">
                <a:solidFill>
                  <a:schemeClr val="tx1"/>
                </a:solidFill>
              </a:rPr>
              <a:t>(Classes prépa, STS, IUT, écoles, IFSI, IEP…) et </a:t>
            </a:r>
            <a:r>
              <a:rPr lang="fr-FR" sz="1300" b="1" dirty="0"/>
              <a:t>non sélectives </a:t>
            </a:r>
            <a:r>
              <a:rPr lang="fr-FR" sz="1300" dirty="0">
                <a:solidFill>
                  <a:schemeClr val="tx1"/>
                </a:solidFill>
              </a:rPr>
              <a:t>(licences, PPPE ou PASS)</a:t>
            </a:r>
            <a:endParaRPr lang="fr-FR" sz="1300" b="1" dirty="0">
              <a:solidFill>
                <a:schemeClr val="tx1"/>
              </a:solidFill>
            </a:endParaRPr>
          </a:p>
          <a:p>
            <a:pPr lvl="0" algn="just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300" b="1" dirty="0">
                <a:solidFill>
                  <a:schemeClr val="tx1"/>
                </a:solidFill>
              </a:rPr>
              <a:t>&gt; </a:t>
            </a:r>
            <a:r>
              <a:rPr lang="fr-FR" sz="1300" b="1" dirty="0"/>
              <a:t>Lorsque la formation l’a demandé, le vœu doit être expressément motivé </a:t>
            </a:r>
            <a:r>
              <a:rPr lang="fr-FR" sz="1300" dirty="0">
                <a:solidFill>
                  <a:schemeClr val="tx1"/>
                </a:solidFill>
              </a:rPr>
              <a:t>: en quelques lignes, le lycéen explique ce qui motive son vœu. Il est accompagné par son professeur principal</a:t>
            </a:r>
          </a:p>
          <a:p>
            <a:pPr lvl="0" algn="just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300" b="1" dirty="0">
                <a:solidFill>
                  <a:schemeClr val="tx1"/>
                </a:solidFill>
              </a:rPr>
              <a:t>&gt; </a:t>
            </a:r>
            <a:r>
              <a:rPr lang="fr-FR" sz="1300" b="1" dirty="0"/>
              <a:t>Des vœux qui n’ont pas besoin d’être classés </a:t>
            </a:r>
            <a:r>
              <a:rPr lang="fr-FR" sz="1300" dirty="0">
                <a:solidFill>
                  <a:schemeClr val="tx1"/>
                </a:solidFill>
              </a:rPr>
              <a:t>: aucune hiérarchisation pour éviter toute autocensure</a:t>
            </a:r>
          </a:p>
          <a:p>
            <a:pPr algn="just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300" b="1" dirty="0">
                <a:solidFill>
                  <a:schemeClr val="tx1"/>
                </a:solidFill>
              </a:rPr>
              <a:t>&gt; </a:t>
            </a:r>
            <a:r>
              <a:rPr lang="fr-FR" sz="1300" b="1" dirty="0"/>
              <a:t>La date de formulation des vœux n’est pas prise en compte </a:t>
            </a:r>
            <a:r>
              <a:rPr lang="fr-FR" sz="1300" dirty="0">
                <a:solidFill>
                  <a:schemeClr val="tx1"/>
                </a:solidFill>
              </a:rPr>
              <a:t>pour l’examen du dossier</a:t>
            </a:r>
          </a:p>
          <a:p>
            <a:pPr lvl="0" algn="just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400" b="1" dirty="0">
                <a:solidFill>
                  <a:schemeClr val="tx1"/>
                </a:solidFill>
              </a:rPr>
              <a:t>&gt; </a:t>
            </a:r>
            <a:r>
              <a:rPr lang="fr-FR" sz="1400" b="1" dirty="0"/>
              <a:t>Des vœux qui ne sont connus que de vous </a:t>
            </a:r>
            <a:r>
              <a:rPr lang="fr-FR" sz="1400" dirty="0">
                <a:solidFill>
                  <a:schemeClr val="tx1"/>
                </a:solidFill>
              </a:rPr>
              <a:t>: la formation ne connait que le vœu qui la concerne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dirty="0">
                <a:solidFill>
                  <a:srgbClr val="3D566E"/>
                </a:solidFill>
                <a:latin typeface="Calibri"/>
              </a:rPr>
              <a:t>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771322" y="76969"/>
            <a:ext cx="3114261" cy="540000"/>
          </a:xfrm>
          <a:prstGeom prst="roundRect">
            <a:avLst/>
          </a:prstGeom>
          <a:solidFill>
            <a:srgbClr val="FF9575">
              <a:alpha val="69804"/>
            </a:srgbClr>
          </a:solidFill>
          <a:ln w="12700" cap="flat" cmpd="sng" algn="ctr">
            <a:solidFill>
              <a:srgbClr val="FF957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kern="0" dirty="0">
                <a:solidFill>
                  <a:srgbClr val="000091"/>
                </a:solidFill>
                <a:latin typeface="Arial"/>
              </a:rPr>
              <a:t>Entre le 17 janvier </a:t>
            </a:r>
          </a:p>
          <a:p>
            <a:pPr algn="ctr"/>
            <a:r>
              <a:rPr lang="fr-FR" sz="1400" b="1" kern="0" dirty="0">
                <a:solidFill>
                  <a:srgbClr val="000091"/>
                </a:solidFill>
                <a:latin typeface="Arial"/>
              </a:rPr>
              <a:t>et le 14 mars 2024 inclus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43845" y="3999954"/>
            <a:ext cx="8349604" cy="578672"/>
          </a:xfrm>
          <a:prstGeom prst="round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bg1"/>
                </a:solidFill>
              </a:rPr>
              <a:t>Conseil :</a:t>
            </a:r>
            <a:r>
              <a:rPr lang="fr-FR" sz="1600" b="1" kern="0" dirty="0">
                <a:solidFill>
                  <a:schemeClr val="bg1"/>
                </a:solidFill>
              </a:rPr>
              <a:t> diversifiez vos vœux et </a:t>
            </a:r>
            <a:r>
              <a:rPr lang="fr-FR" sz="1600" b="1" u="sng" kern="0" dirty="0">
                <a:solidFill>
                  <a:schemeClr val="bg1"/>
                </a:solidFill>
              </a:rPr>
              <a:t>évitez impérativement </a:t>
            </a:r>
            <a:r>
              <a:rPr lang="fr-FR" sz="1600" b="1" kern="0" dirty="0">
                <a:solidFill>
                  <a:schemeClr val="bg1"/>
                </a:solidFill>
              </a:rPr>
              <a:t>de n’en formuler qu’un seul</a:t>
            </a:r>
            <a:r>
              <a:rPr lang="fr-FR" sz="1600" kern="0" dirty="0">
                <a:solidFill>
                  <a:schemeClr val="bg1"/>
                </a:solidFill>
              </a:rPr>
              <a:t> (en 2023, les candidats ont confirmé 13 vœux en moyenne).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3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336" y="915646"/>
            <a:ext cx="8424000" cy="720000"/>
          </a:xfrm>
        </p:spPr>
        <p:txBody>
          <a:bodyPr/>
          <a:lstStyle/>
          <a:p>
            <a:r>
              <a:rPr lang="fr-FR" sz="2200" dirty="0"/>
              <a:t>Focus sur les vœux multiples (1/4)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251522" y="1431720"/>
            <a:ext cx="8406337" cy="3435886"/>
          </a:xfrm>
        </p:spPr>
        <p:txBody>
          <a:bodyPr/>
          <a:lstStyle/>
          <a:p>
            <a:pPr marL="0" lvl="1" indent="0" algn="just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Un vœu multiple est un regroupement de plusieurs formations similaires</a:t>
            </a:r>
            <a:r>
              <a:rPr lang="fr-FR" sz="1600" dirty="0">
                <a:solidFill>
                  <a:schemeClr val="tx1"/>
                </a:solidFill>
              </a:rPr>
              <a:t> (</a:t>
            </a:r>
            <a:r>
              <a:rPr lang="fr-FR" sz="1600" i="1" dirty="0">
                <a:solidFill>
                  <a:schemeClr val="tx1"/>
                </a:solidFill>
              </a:rPr>
              <a:t>exemple : le vœu multiple BTS « Management commercial opérationnel » qui regroupe les différents établissements proposant le BTS « MCO » à l’échelle nationale demandés par le candidat).</a:t>
            </a:r>
          </a:p>
          <a:p>
            <a:pPr marL="0" lvl="1" indent="0" algn="just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200" dirty="0">
              <a:solidFill>
                <a:srgbClr val="3D566E"/>
              </a:solidFill>
            </a:endParaRPr>
          </a:p>
          <a:p>
            <a:pPr marL="0" lvl="1" indent="0" algn="just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Un vœu multiple compte pour un vœu</a:t>
            </a:r>
            <a:r>
              <a:rPr lang="fr-FR" sz="1600" dirty="0">
                <a:solidFill>
                  <a:schemeClr val="tx1"/>
                </a:solidFill>
              </a:rPr>
              <a:t> parmi les 10 vœux possibles.</a:t>
            </a:r>
          </a:p>
          <a:p>
            <a:pPr marL="0" lvl="1" indent="0" algn="just" defTabSz="4572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800" dirty="0">
              <a:solidFill>
                <a:srgbClr val="3D566E"/>
              </a:solidFill>
            </a:endParaRPr>
          </a:p>
          <a:p>
            <a:pPr marL="0" lvl="1" indent="0" algn="just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Sauf exception, il n’y a pas de vœu multiple pour les licences </a:t>
            </a:r>
            <a:endParaRPr lang="fr-FR" sz="1600" dirty="0">
              <a:solidFill>
                <a:srgbClr val="3D566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843239" y="86105"/>
            <a:ext cx="2921817" cy="540000"/>
          </a:xfrm>
          <a:prstGeom prst="roundRect">
            <a:avLst/>
          </a:prstGeom>
          <a:solidFill>
            <a:srgbClr val="FF9575">
              <a:alpha val="69804"/>
            </a:srgbClr>
          </a:solidFill>
          <a:ln w="12700" cap="flat" cmpd="sng" algn="ctr">
            <a:solidFill>
              <a:srgbClr val="FF957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kern="0" dirty="0">
                <a:solidFill>
                  <a:srgbClr val="000091"/>
                </a:solidFill>
                <a:latin typeface="Arial"/>
              </a:rPr>
              <a:t>Les vœux multiples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76176" y="3507855"/>
            <a:ext cx="8335921" cy="846483"/>
          </a:xfrm>
          <a:prstGeom prst="round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457200">
              <a:lnSpc>
                <a:spcPct val="90000"/>
              </a:lnSpc>
              <a:buSzPct val="100000"/>
              <a:defRPr/>
            </a:pPr>
            <a:r>
              <a:rPr lang="fr-FR" sz="1600" b="1" u="sng" dirty="0">
                <a:solidFill>
                  <a:schemeClr val="bg1"/>
                </a:solidFill>
              </a:rPr>
              <a:t>A noter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400" kern="0" dirty="0">
                <a:solidFill>
                  <a:schemeClr val="bg1"/>
                </a:solidFill>
              </a:rPr>
              <a:t>: </a:t>
            </a:r>
            <a:r>
              <a:rPr lang="fr-FR" sz="1600" kern="0" dirty="0">
                <a:solidFill>
                  <a:schemeClr val="bg1"/>
                </a:solidFill>
              </a:rPr>
              <a:t>Il n’est possible de sélectionner que 5 vœux multiples maximum pour les filières IFSI, orthoptie, audioprothèse et orthophonie qui sont regroupées au niveau territorial.</a:t>
            </a:r>
          </a:p>
        </p:txBody>
      </p:sp>
    </p:spTree>
    <p:extLst>
      <p:ext uri="{BB962C8B-B14F-4D97-AF65-F5344CB8AC3E}">
        <p14:creationId xmlns:p14="http://schemas.microsoft.com/office/powerpoint/2010/main" val="266650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1"/>
            <a:ext cx="8424000" cy="447614"/>
          </a:xfrm>
        </p:spPr>
        <p:txBody>
          <a:bodyPr/>
          <a:lstStyle/>
          <a:p>
            <a:r>
              <a:rPr lang="fr-FR" sz="2200" dirty="0"/>
              <a:t>Focus sur les vœux multiples (2/4)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251520" y="1285131"/>
            <a:ext cx="8424000" cy="3507894"/>
          </a:xfrm>
        </p:spPr>
        <p:txBody>
          <a:bodyPr/>
          <a:lstStyle/>
          <a:p>
            <a:r>
              <a:rPr lang="fr-FR" sz="1800" b="1" dirty="0"/>
              <a:t>Les formations dont </a:t>
            </a:r>
            <a:r>
              <a:rPr lang="fr-FR" sz="1800" b="1" u="sng" dirty="0"/>
              <a:t>le nombre de sous-vœux </a:t>
            </a:r>
            <a:r>
              <a:rPr lang="fr-FR" sz="1700" b="1" u="sng" dirty="0"/>
              <a:t>est limité à 10 par vœu multiple dans la limite de 20 sous-vœux au total</a:t>
            </a:r>
            <a:r>
              <a:rPr lang="fr-FR" sz="1800" b="1" dirty="0"/>
              <a:t> : </a:t>
            </a:r>
            <a:endParaRPr lang="fr-FR" sz="800" b="1" dirty="0"/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Les BTS et les BUT</a:t>
            </a:r>
            <a:r>
              <a:rPr lang="fr-FR" sz="1600" dirty="0">
                <a:solidFill>
                  <a:schemeClr val="tx1"/>
                </a:solidFill>
              </a:rPr>
              <a:t> regroupés par </a:t>
            </a:r>
            <a:r>
              <a:rPr lang="fr-FR" sz="1600" b="1" dirty="0">
                <a:solidFill>
                  <a:schemeClr val="tx1"/>
                </a:solidFill>
              </a:rPr>
              <a:t>spécialité à l’échelle nationale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Les DN MADE</a:t>
            </a:r>
            <a:r>
              <a:rPr lang="fr-FR" sz="1600" dirty="0">
                <a:solidFill>
                  <a:schemeClr val="tx1"/>
                </a:solidFill>
              </a:rPr>
              <a:t> regroupés par </a:t>
            </a:r>
            <a:r>
              <a:rPr lang="fr-FR" sz="1600" b="1" dirty="0">
                <a:solidFill>
                  <a:schemeClr val="tx1"/>
                </a:solidFill>
              </a:rPr>
              <a:t>mention à l’échelle nationale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Les DCG</a:t>
            </a:r>
            <a:r>
              <a:rPr lang="fr-FR" sz="1600" dirty="0">
                <a:solidFill>
                  <a:schemeClr val="tx1"/>
                </a:solidFill>
              </a:rPr>
              <a:t> (diplôme de comptabilité et de gestion) regroupés à </a:t>
            </a:r>
            <a:r>
              <a:rPr lang="fr-FR" sz="1600" b="1" dirty="0">
                <a:solidFill>
                  <a:schemeClr val="tx1"/>
                </a:solidFill>
              </a:rPr>
              <a:t>l’échelle nationale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Les CPGE</a:t>
            </a:r>
            <a:r>
              <a:rPr lang="fr-FR" sz="1600" b="1" dirty="0"/>
              <a:t> </a:t>
            </a:r>
            <a:r>
              <a:rPr lang="fr-FR" sz="1600" dirty="0">
                <a:solidFill>
                  <a:schemeClr val="tx1"/>
                </a:solidFill>
              </a:rPr>
              <a:t>regroupées </a:t>
            </a:r>
            <a:r>
              <a:rPr lang="fr-FR" sz="1600" b="1" dirty="0">
                <a:solidFill>
                  <a:schemeClr val="tx1"/>
                </a:solidFill>
              </a:rPr>
              <a:t>par voie à l’échelle nationale </a:t>
            </a:r>
            <a:r>
              <a:rPr lang="fr-FR" sz="1400" b="1" u="sng" dirty="0">
                <a:solidFill>
                  <a:schemeClr val="tx1"/>
                </a:solidFill>
              </a:rPr>
              <a:t>(</a:t>
            </a:r>
            <a:r>
              <a:rPr lang="fr-FR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spécificité de l’internat</a:t>
            </a:r>
            <a:r>
              <a:rPr lang="fr-FR" sz="1400" b="1" u="sng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Les EFTS</a:t>
            </a:r>
            <a:r>
              <a:rPr lang="fr-FR" sz="1600" b="1" dirty="0"/>
              <a:t> </a:t>
            </a:r>
            <a:r>
              <a:rPr lang="fr-FR" sz="1600" dirty="0">
                <a:solidFill>
                  <a:schemeClr val="tx1"/>
                </a:solidFill>
              </a:rPr>
              <a:t>(Etablissement de Formation en Travail Social) regroupés par </a:t>
            </a:r>
            <a:r>
              <a:rPr lang="fr-FR" sz="1600" b="1" dirty="0">
                <a:solidFill>
                  <a:schemeClr val="tx1"/>
                </a:solidFill>
              </a:rPr>
              <a:t>diplôme d’État à l’échelle nationale </a:t>
            </a:r>
          </a:p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Les DNA</a:t>
            </a:r>
            <a:r>
              <a:rPr lang="fr-FR" sz="1600" dirty="0">
                <a:solidFill>
                  <a:schemeClr val="tx1"/>
                </a:solidFill>
              </a:rPr>
              <a:t>  (diplôme national d’art) proposés par les écoles d’art du ministère de la culture regroupés par </a:t>
            </a:r>
            <a:r>
              <a:rPr lang="fr-FR" sz="1600" b="1" dirty="0">
                <a:solidFill>
                  <a:schemeClr val="tx1"/>
                </a:solidFill>
              </a:rPr>
              <a:t>mention à l’échelle nationale </a:t>
            </a:r>
          </a:p>
          <a:p>
            <a:pPr>
              <a:spcAft>
                <a:spcPts val="0"/>
              </a:spcAft>
            </a:pPr>
            <a:endParaRPr lang="fr-FR" sz="16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F28E6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F28E65"/>
              </a:solidFill>
              <a:latin typeface="Calibri"/>
            </a:endParaRPr>
          </a:p>
          <a:p>
            <a:r>
              <a:rPr lang="fr-FR" sz="1600" b="1" dirty="0">
                <a:solidFill>
                  <a:srgbClr val="F28E65"/>
                </a:solidFill>
                <a:latin typeface="Calibri"/>
              </a:rPr>
              <a:t>                                 </a:t>
            </a:r>
          </a:p>
          <a:p>
            <a:endParaRPr lang="fr-FR" sz="1400" b="1" dirty="0">
              <a:solidFill>
                <a:srgbClr val="F28E65"/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99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840828"/>
            <a:ext cx="8424000" cy="650722"/>
          </a:xfrm>
        </p:spPr>
        <p:txBody>
          <a:bodyPr/>
          <a:lstStyle/>
          <a:p>
            <a:r>
              <a:rPr lang="fr-FR" sz="2200" dirty="0"/>
              <a:t>Focus sur les vœux multiples (3/4)</a:t>
            </a:r>
            <a:br>
              <a:rPr lang="fr-FR" sz="2200" dirty="0"/>
            </a:b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42336" y="1166189"/>
            <a:ext cx="8424000" cy="3249828"/>
          </a:xfrm>
        </p:spPr>
        <p:txBody>
          <a:bodyPr/>
          <a:lstStyle/>
          <a:p>
            <a:r>
              <a:rPr lang="fr-FR" sz="1800" b="1" dirty="0">
                <a:latin typeface="Arial"/>
                <a:cs typeface="Arial"/>
              </a:rPr>
              <a:t>Les formations dont </a:t>
            </a:r>
            <a:r>
              <a:rPr lang="fr-FR" sz="1800" b="1" u="sng" dirty="0">
                <a:latin typeface="Arial"/>
                <a:cs typeface="Arial"/>
              </a:rPr>
              <a:t>le nombre de sous-vœux n’est pas limité</a:t>
            </a:r>
            <a:r>
              <a:rPr lang="fr-FR" sz="1800" b="1" dirty="0">
                <a:latin typeface="Arial"/>
                <a:cs typeface="Arial"/>
              </a:rPr>
              <a:t> : </a:t>
            </a:r>
          </a:p>
          <a:p>
            <a:endParaRPr lang="fr-FR" sz="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Les IFSI</a:t>
            </a:r>
            <a:r>
              <a:rPr lang="fr-FR" sz="1400" b="1" dirty="0"/>
              <a:t> </a:t>
            </a:r>
            <a:r>
              <a:rPr lang="fr-FR" sz="1400" dirty="0">
                <a:solidFill>
                  <a:schemeClr val="tx1"/>
                </a:solidFill>
              </a:rPr>
              <a:t>(Instituts de Formation en Soins Infirmiers) et</a:t>
            </a:r>
            <a:r>
              <a:rPr lang="fr-FR" sz="1400" dirty="0"/>
              <a:t>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les instituts d'orthophonie, orthoptie et audioprothèse</a:t>
            </a:r>
            <a:r>
              <a:rPr lang="fr-FR" sz="1400" b="1" dirty="0"/>
              <a:t> </a:t>
            </a:r>
            <a:r>
              <a:rPr lang="fr-FR" sz="1400" dirty="0">
                <a:solidFill>
                  <a:schemeClr val="tx1"/>
                </a:solidFill>
              </a:rPr>
              <a:t>regroupés à </a:t>
            </a:r>
            <a:r>
              <a:rPr lang="fr-FR" sz="1400" b="1" dirty="0">
                <a:solidFill>
                  <a:schemeClr val="tx1"/>
                </a:solidFill>
              </a:rPr>
              <a:t>l’échelle territoriale</a:t>
            </a:r>
            <a:r>
              <a:rPr lang="fr-FR" sz="1400" b="1" i="1" dirty="0">
                <a:solidFill>
                  <a:schemeClr val="tx1"/>
                </a:solidFill>
              </a:rPr>
              <a:t>: limitation à 5 vœux multiples maximum par filière </a:t>
            </a:r>
          </a:p>
          <a:p>
            <a:pPr lvl="0" algn="just"/>
            <a:endParaRPr lang="fr-FR" sz="1400" b="1" i="1" dirty="0">
              <a:solidFill>
                <a:schemeClr val="tx1"/>
              </a:solidFill>
            </a:endParaRPr>
          </a:p>
          <a:p>
            <a:pPr lvl="0" algn="just"/>
            <a:r>
              <a:rPr lang="fr-FR" sz="1400" b="1" dirty="0">
                <a:solidFill>
                  <a:srgbClr val="EC130E"/>
                </a:solidFill>
              </a:rPr>
              <a:t>&gt;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Les écoles d'ingénieurs et de commerce / management</a:t>
            </a:r>
            <a:r>
              <a:rPr lang="fr-FR" sz="1400" b="1" dirty="0"/>
              <a:t> </a:t>
            </a:r>
            <a:r>
              <a:rPr lang="fr-FR" sz="1400" dirty="0">
                <a:solidFill>
                  <a:schemeClr val="tx1"/>
                </a:solidFill>
              </a:rPr>
              <a:t>regroupées </a:t>
            </a:r>
            <a:r>
              <a:rPr lang="fr-FR" sz="1400" b="1" dirty="0">
                <a:solidFill>
                  <a:schemeClr val="tx1"/>
                </a:solidFill>
              </a:rPr>
              <a:t>en réseau </a:t>
            </a:r>
            <a:r>
              <a:rPr lang="fr-FR" sz="1400" dirty="0">
                <a:solidFill>
                  <a:schemeClr val="tx1"/>
                </a:solidFill>
              </a:rPr>
              <a:t>et qui </a:t>
            </a:r>
            <a:r>
              <a:rPr lang="fr-FR" sz="1400" b="1" dirty="0">
                <a:solidFill>
                  <a:schemeClr val="tx1"/>
                </a:solidFill>
              </a:rPr>
              <a:t>recrutent sur concours commun  </a:t>
            </a:r>
          </a:p>
          <a:p>
            <a:pPr lvl="0" algn="just"/>
            <a:endParaRPr lang="fr-FR" sz="1400" b="1" dirty="0">
              <a:solidFill>
                <a:schemeClr val="tx1"/>
              </a:solidFill>
            </a:endParaRPr>
          </a:p>
          <a:p>
            <a:pPr lvl="0" algn="just"/>
            <a:r>
              <a:rPr lang="fr-FR" sz="1400" b="1" dirty="0">
                <a:solidFill>
                  <a:srgbClr val="EC130E"/>
                </a:solidFill>
              </a:rPr>
              <a:t>&gt;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Le réseau des Sciences Po / IEP</a:t>
            </a:r>
            <a:r>
              <a:rPr lang="fr-FR" sz="1400" b="1" dirty="0"/>
              <a:t> </a:t>
            </a:r>
            <a:r>
              <a:rPr lang="fr-FR" sz="1400" dirty="0">
                <a:solidFill>
                  <a:schemeClr val="tx1"/>
                </a:solidFill>
              </a:rPr>
              <a:t>(Aix, Lille, Lyon, Rennes, Saint-Germain-en-Laye, Strasbourg et Toulouse) et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Sciences Po / IEP Paris</a:t>
            </a:r>
            <a:r>
              <a:rPr lang="fr-FR" sz="1400" b="1" dirty="0"/>
              <a:t> </a:t>
            </a:r>
          </a:p>
          <a:p>
            <a:pPr lvl="0" algn="just"/>
            <a:endParaRPr lang="fr-FR" sz="1400" b="1" dirty="0"/>
          </a:p>
          <a:p>
            <a:pPr lvl="0" algn="just"/>
            <a:r>
              <a:rPr lang="fr-FR" sz="1400" b="1" dirty="0">
                <a:solidFill>
                  <a:srgbClr val="EC130E"/>
                </a:solidFill>
              </a:rPr>
              <a:t>&gt;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Les parcours spécifiques "accès santé" (PASS) en Ile-de-France</a:t>
            </a:r>
            <a:r>
              <a:rPr lang="fr-FR" sz="1400" b="1" dirty="0"/>
              <a:t> </a:t>
            </a:r>
            <a:r>
              <a:rPr lang="fr-FR" sz="1400" dirty="0">
                <a:solidFill>
                  <a:schemeClr val="tx1"/>
                </a:solidFill>
              </a:rPr>
              <a:t>regroupés à l’échelle régionale</a:t>
            </a:r>
          </a:p>
          <a:p>
            <a:pPr lvl="0" algn="just"/>
            <a:r>
              <a:rPr lang="fr-FR" sz="14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1400" b="1" dirty="0">
                <a:solidFill>
                  <a:srgbClr val="EC130E"/>
                </a:solidFill>
              </a:rPr>
              <a:t>&gt;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Le concours commun des écoles nationales vétérinaires</a:t>
            </a:r>
            <a:r>
              <a:rPr lang="fr-FR" sz="1400" b="1" dirty="0"/>
              <a:t>    </a:t>
            </a:r>
            <a:endParaRPr lang="fr-FR" sz="1400" b="1" dirty="0">
              <a:cs typeface="Arial"/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35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1091386"/>
            <a:ext cx="8424000" cy="519622"/>
          </a:xfrm>
        </p:spPr>
        <p:txBody>
          <a:bodyPr/>
          <a:lstStyle/>
          <a:p>
            <a:r>
              <a:rPr lang="fr-FR" dirty="0"/>
              <a:t>Sommaire 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1560" y="1366299"/>
            <a:ext cx="7920880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7800" indent="-177800" defTabSz="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800" b="1" dirty="0">
              <a:solidFill>
                <a:srgbClr val="00B050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</a:pPr>
            <a:r>
              <a:rPr lang="fr-FR" b="1" dirty="0">
                <a:solidFill>
                  <a:srgbClr val="00B050"/>
                </a:solidFill>
              </a:rPr>
              <a:t>Le calendrier Parcoursup en 3 étapes</a:t>
            </a:r>
            <a:endParaRPr lang="fr-FR" b="1" dirty="0">
              <a:solidFill>
                <a:srgbClr val="00B050"/>
              </a:solidFill>
              <a:cs typeface="Arial"/>
            </a:endParaRPr>
          </a:p>
          <a:p>
            <a:pPr marL="177800" indent="-177800" defTabSz="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b="1" u="sng" dirty="0"/>
              <a:t>Étape 1 </a:t>
            </a:r>
            <a:r>
              <a:rPr lang="fr-FR" b="1" dirty="0"/>
              <a:t>: découvrir les formations et élaborer son projet d’orientation</a:t>
            </a:r>
          </a:p>
          <a:p>
            <a:pPr marL="177800" indent="-177800" defTabSz="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b="1" u="sng" dirty="0"/>
              <a:t>Étape 2 </a:t>
            </a:r>
            <a:r>
              <a:rPr lang="fr-FR" b="1" dirty="0"/>
              <a:t>: s’inscrire, formuler ses vœux et finaliser son dossier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</a:pPr>
            <a:r>
              <a:rPr lang="fr-FR" b="1" dirty="0">
                <a:solidFill>
                  <a:srgbClr val="00B050"/>
                </a:solidFill>
              </a:rPr>
              <a:t>Analyse des candidatures par les formations</a:t>
            </a:r>
          </a:p>
          <a:p>
            <a:pPr marL="177800" indent="-177800" defTabSz="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b="1" u="sng" dirty="0"/>
              <a:t>Étape 3 </a:t>
            </a:r>
            <a:r>
              <a:rPr lang="fr-FR" b="1" dirty="0"/>
              <a:t>: consulter les réponses des formations et faire ses choix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98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sz="2200" dirty="0"/>
              <a:t>Focus sur les vœux multiples : exemples (4/4)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294967295"/>
          </p:nvPr>
        </p:nvSpPr>
        <p:spPr>
          <a:xfrm>
            <a:off x="251520" y="1275606"/>
            <a:ext cx="8514816" cy="2646313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endParaRPr lang="fr-FR" sz="1600" b="1" dirty="0">
              <a:solidFill>
                <a:srgbClr val="F28E65"/>
              </a:solidFill>
            </a:endParaRPr>
          </a:p>
          <a:p>
            <a:pPr algn="just">
              <a:spcAft>
                <a:spcPts val="0"/>
              </a:spcAft>
              <a:defRPr/>
            </a:pPr>
            <a:r>
              <a:rPr lang="fr-FR" sz="1600" b="1" dirty="0"/>
              <a:t>Vous demandez un BTS « Métiers de la chimie » dans 7 établissements différents</a:t>
            </a:r>
            <a:endParaRPr lang="fr-FR" sz="800" b="1" dirty="0"/>
          </a:p>
          <a:p>
            <a:pPr algn="just">
              <a:spcAft>
                <a:spcPts val="0"/>
              </a:spcAft>
              <a:defRPr/>
            </a:pPr>
            <a:endParaRPr lang="fr-FR" sz="400" b="1" dirty="0"/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Dans votre dossier, ces demandes comptent pour 1 vœu (le BTS) et 7 sous-vœux (les établissements) qui sont décomptés dans la limite des </a:t>
            </a:r>
            <a:r>
              <a:rPr lang="fr-FR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20 sous-vœux autorisés.</a:t>
            </a: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 </a:t>
            </a:r>
          </a:p>
          <a:p>
            <a:pPr algn="just">
              <a:spcAft>
                <a:spcPts val="0"/>
              </a:spcAft>
              <a:defRPr/>
            </a:pPr>
            <a:endParaRPr lang="fr-FR" sz="1600" dirty="0">
              <a:sym typeface="Wingdings" panose="05000000000000000000" pitchFamily="2" charset="2"/>
            </a:endParaRPr>
          </a:p>
          <a:p>
            <a:pPr algn="just" defTabSz="457200">
              <a:spcAft>
                <a:spcPts val="0"/>
              </a:spcAft>
              <a:defRPr/>
            </a:pPr>
            <a:r>
              <a:rPr lang="fr-FR" sz="1600" b="1" dirty="0"/>
              <a:t>Le regroupement d’instituts de formation en soins infirmiers (IFSI) de l’Université Paris Saclay propose 7 instituts. Vous demandez 4 instituts au sein de ce regroupement :</a:t>
            </a:r>
            <a:endParaRPr lang="fr-FR" sz="1600" dirty="0"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endParaRPr lang="fr-FR" sz="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Dans votre dossier, ces demandes comptent pour 1 vœu (le regroupement d’IFSI) et 4 sous-vœux (les instituts), qui ne sont pas décomptés. </a:t>
            </a:r>
          </a:p>
          <a:p>
            <a:pPr defTabSz="457200">
              <a:spcAft>
                <a:spcPts val="0"/>
              </a:spcAft>
              <a:defRPr/>
            </a:pPr>
            <a:endParaRPr lang="fr-FR" sz="1600" b="1" dirty="0"/>
          </a:p>
          <a:p>
            <a:pPr marL="742950" lvl="1" indent="-285750" defTabSz="457200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rgbClr val="0C5076"/>
              </a:solidFill>
            </a:endParaRPr>
          </a:p>
          <a:p>
            <a:pPr marL="742950" lvl="1" indent="-285750" defTabSz="457200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rgbClr val="0C5076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3795393"/>
            <a:ext cx="8137106" cy="557316"/>
          </a:xfrm>
          <a:prstGeom prst="round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457200">
              <a:lnSpc>
                <a:spcPct val="90000"/>
              </a:lnSpc>
              <a:buSzPct val="100000"/>
              <a:defRPr/>
            </a:pPr>
            <a:r>
              <a:rPr lang="fr-FR" sz="1600" b="1" u="sng">
                <a:solidFill>
                  <a:schemeClr val="bg1"/>
                </a:solidFill>
              </a:rPr>
              <a:t>A noter </a:t>
            </a:r>
            <a:r>
              <a:rPr lang="fr-FR" sz="1600" kern="0">
                <a:solidFill>
                  <a:schemeClr val="bg1"/>
                </a:solidFill>
              </a:rPr>
              <a:t>: rassurez-vous, dans votre dossier Parcoursup, un compteur de vœux permet de suivre les vœux multiples et sous-vœux formulés.</a:t>
            </a:r>
            <a:endParaRPr lang="fr-FR" sz="1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0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sz="2200" dirty="0"/>
              <a:t>Focus sur les vœux en apprentissage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294694" y="1303836"/>
            <a:ext cx="8424936" cy="3513319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600" dirty="0">
              <a:solidFill>
                <a:srgbClr val="0C5076"/>
              </a:solidFill>
            </a:endParaRPr>
          </a:p>
          <a:p>
            <a:r>
              <a:rPr lang="fr-FR" sz="1600" b="1" dirty="0">
                <a:solidFill>
                  <a:srgbClr val="EC130E"/>
                </a:solidFill>
              </a:rPr>
              <a:t>&gt;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Jusqu’à 10 vœux en apprentissage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u="sng" dirty="0">
                <a:solidFill>
                  <a:schemeClr val="tx1"/>
                </a:solidFill>
              </a:rPr>
              <a:t>en plus des 10 autres</a:t>
            </a:r>
            <a:r>
              <a:rPr lang="fr-FR" sz="1600" dirty="0">
                <a:solidFill>
                  <a:schemeClr val="tx1"/>
                </a:solidFill>
              </a:rPr>
              <a:t> vœux autorisés</a:t>
            </a:r>
          </a:p>
          <a:p>
            <a:pPr>
              <a:spcAft>
                <a:spcPts val="0"/>
              </a:spcAft>
            </a:pPr>
            <a:endParaRPr lang="fr-FR" sz="1600" dirty="0"/>
          </a:p>
          <a:p>
            <a:r>
              <a:rPr lang="fr-FR" sz="1600" b="1" dirty="0">
                <a:solidFill>
                  <a:srgbClr val="EC130E"/>
                </a:solidFill>
              </a:rPr>
              <a:t>&gt;</a:t>
            </a:r>
            <a:r>
              <a:rPr lang="fr-FR" sz="1600" b="1" dirty="0">
                <a:solidFill>
                  <a:srgbClr val="F28E65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Pas de date limite pour formuler des vœux en apprentissage</a:t>
            </a:r>
            <a:r>
              <a:rPr lang="fr-FR" sz="1600" b="1" dirty="0"/>
              <a:t> </a:t>
            </a:r>
            <a:r>
              <a:rPr lang="fr-FR" sz="1600" dirty="0">
                <a:solidFill>
                  <a:schemeClr val="tx1"/>
                </a:solidFill>
              </a:rPr>
              <a:t>(pour la majorité des formations en apprentissage)</a:t>
            </a:r>
          </a:p>
          <a:p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sz="1600" b="1" dirty="0">
                <a:solidFill>
                  <a:srgbClr val="FF0000"/>
                </a:solidFill>
              </a:rPr>
              <a:t>&gt;</a:t>
            </a:r>
            <a:r>
              <a:rPr lang="fr-FR" sz="1600" dirty="0"/>
              <a:t>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Une rubrique spécifique dans votre dossier pour vos vœux en apprentissage</a:t>
            </a:r>
          </a:p>
          <a:p>
            <a:endParaRPr lang="fr-FR" sz="800" dirty="0"/>
          </a:p>
          <a:p>
            <a:endParaRPr lang="fr-FR" sz="5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E3139-9A21-48CE-86EB-48601DD34D8F}"/>
              </a:ext>
            </a:extLst>
          </p:cNvPr>
          <p:cNvSpPr/>
          <p:nvPr/>
        </p:nvSpPr>
        <p:spPr>
          <a:xfrm>
            <a:off x="729592" y="3490774"/>
            <a:ext cx="8036744" cy="129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10000"/>
              </a:lnSpc>
              <a:defRPr/>
            </a:pPr>
            <a:r>
              <a:rPr lang="fr-FR" sz="1600" b="1" dirty="0">
                <a:solidFill>
                  <a:schemeClr val="bg1"/>
                </a:solidFill>
                <a:highlight>
                  <a:srgbClr val="CE70CC"/>
                </a:highlight>
              </a:rPr>
              <a:t>Être étudiant apprenti c’est:</a:t>
            </a:r>
            <a:endParaRPr lang="fr-FR" sz="1400" dirty="0">
              <a:solidFill>
                <a:schemeClr val="bg1"/>
              </a:solidFill>
              <a:highlight>
                <a:srgbClr val="CE70CC"/>
              </a:highlight>
            </a:endParaRPr>
          </a:p>
          <a:p>
            <a:pPr marL="285750" lvl="1" indent="-285750">
              <a:lnSpc>
                <a:spcPct val="110000"/>
              </a:lnSpc>
              <a:defRPr/>
            </a:pPr>
            <a:r>
              <a:rPr lang="fr-FR" sz="1400" dirty="0"/>
              <a:t>un double statut: étudiant et salarié</a:t>
            </a:r>
          </a:p>
          <a:p>
            <a:pPr marL="285750" lvl="1" indent="-285750">
              <a:lnSpc>
                <a:spcPct val="110000"/>
              </a:lnSpc>
              <a:buFontTx/>
              <a:buChar char="-"/>
              <a:defRPr/>
            </a:pPr>
            <a:r>
              <a:rPr lang="fr-FR" sz="1400" dirty="0"/>
              <a:t>Signer un contrat d’apprentissage avec un employeur</a:t>
            </a:r>
          </a:p>
          <a:p>
            <a:pPr marL="285750" lvl="1" indent="-285750">
              <a:lnSpc>
                <a:spcPct val="110000"/>
              </a:lnSpc>
              <a:buFontTx/>
              <a:buChar char="-"/>
              <a:defRPr/>
            </a:pPr>
            <a:r>
              <a:rPr lang="fr-FR" sz="1400" dirty="0">
                <a:cs typeface="Arial"/>
              </a:rPr>
              <a:t>Être admis dans l’établissement de formations, par </a:t>
            </a:r>
            <a:r>
              <a:rPr lang="fr-FR" sz="1400" dirty="0"/>
              <a:t>ex en CFA</a:t>
            </a:r>
            <a:r>
              <a:rPr lang="fr-FR" sz="1400" b="1" dirty="0">
                <a:cs typeface="Arial"/>
              </a:rPr>
              <a:t>, </a:t>
            </a:r>
            <a:r>
              <a:rPr lang="fr-FR" sz="1400" dirty="0"/>
              <a:t>Centre de Formation d’Apprentis </a:t>
            </a:r>
          </a:p>
          <a:p>
            <a:pPr marL="0" lvl="1">
              <a:lnSpc>
                <a:spcPct val="110000"/>
              </a:lnSpc>
              <a:defRPr/>
            </a:pPr>
            <a:r>
              <a:rPr lang="fr-FR" sz="1400" b="1" dirty="0">
                <a:solidFill>
                  <a:schemeClr val="bg1"/>
                </a:solidFill>
                <a:highlight>
                  <a:srgbClr val="CE70CC"/>
                </a:highlight>
              </a:rPr>
              <a:t>Les établissements (CFA) accompagnent leurs candidats pour trouver un employeur</a:t>
            </a:r>
          </a:p>
        </p:txBody>
      </p:sp>
    </p:spTree>
    <p:extLst>
      <p:ext uri="{BB962C8B-B14F-4D97-AF65-F5344CB8AC3E}">
        <p14:creationId xmlns:p14="http://schemas.microsoft.com/office/powerpoint/2010/main" val="3224629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sz="2200" dirty="0"/>
              <a:t>Focus sur le secteur géographique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59999" y="1419622"/>
            <a:ext cx="8523604" cy="3280966"/>
          </a:xfrm>
        </p:spPr>
        <p:txBody>
          <a:bodyPr/>
          <a:lstStyle/>
          <a:p>
            <a:pPr marL="0" lvl="1" indent="0">
              <a:buSzPct val="100000"/>
              <a:buNone/>
            </a:pPr>
            <a:r>
              <a:rPr lang="fr-FR" sz="1800" b="1" dirty="0">
                <a:solidFill>
                  <a:schemeClr val="bg1"/>
                </a:solidFill>
                <a:highlight>
                  <a:srgbClr val="0000FF"/>
                </a:highlight>
              </a:rPr>
              <a:t>Pour les formations sélectives</a:t>
            </a:r>
            <a:r>
              <a:rPr lang="fr-FR" sz="1700" b="1" dirty="0"/>
              <a:t> (BTS, BUT, IFSI, écoles…)  </a:t>
            </a:r>
            <a:r>
              <a:rPr lang="fr-FR" sz="1700" dirty="0"/>
              <a:t> </a:t>
            </a:r>
            <a:endParaRPr lang="fr-FR" dirty="0"/>
          </a:p>
          <a:p>
            <a:pPr marL="177800" lvl="1" indent="-177800" algn="just">
              <a:lnSpc>
                <a:spcPct val="8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r>
              <a:rPr lang="fr-FR" sz="1600" b="1" u="sng" dirty="0">
                <a:solidFill>
                  <a:schemeClr val="tx1"/>
                </a:solidFill>
              </a:rPr>
              <a:t>Il n’y a pas de secteur géographique.</a:t>
            </a:r>
            <a:r>
              <a:rPr lang="fr-FR" sz="1600" b="1" dirty="0">
                <a:solidFill>
                  <a:schemeClr val="tx1"/>
                </a:solidFill>
              </a:rPr>
              <a:t>  </a:t>
            </a:r>
            <a:r>
              <a:rPr lang="fr-FR" sz="1600" dirty="0">
                <a:solidFill>
                  <a:schemeClr val="tx1"/>
                </a:solidFill>
              </a:rPr>
              <a:t>Les lycéens peuvent faire des vœux pour les formations qui les intéressent où qu’elles soient, dans leur académie ou en dehors.</a:t>
            </a:r>
            <a:r>
              <a:rPr lang="fr-FR" sz="1600" b="1" u="sng" dirty="0">
                <a:solidFill>
                  <a:schemeClr val="tx1"/>
                </a:solidFill>
              </a:rPr>
              <a:t> </a:t>
            </a:r>
            <a:endParaRPr lang="fr-FR" sz="1700" dirty="0">
              <a:solidFill>
                <a:schemeClr val="tx1"/>
              </a:solidFill>
            </a:endParaRPr>
          </a:p>
          <a:p>
            <a:pPr marL="0" lvl="1" indent="0">
              <a:lnSpc>
                <a:spcPct val="80000"/>
              </a:lnSpc>
              <a:buClr>
                <a:srgbClr val="EC130E"/>
              </a:buClr>
              <a:buSzPct val="100000"/>
              <a:buNone/>
              <a:defRPr/>
            </a:pPr>
            <a:r>
              <a:rPr lang="fr-FR" sz="1800" b="1" dirty="0">
                <a:solidFill>
                  <a:schemeClr val="bg1"/>
                </a:solidFill>
                <a:highlight>
                  <a:srgbClr val="0000FF"/>
                </a:highlight>
              </a:rPr>
              <a:t>Pour les formations non-sélectives</a:t>
            </a:r>
            <a:r>
              <a:rPr lang="fr-FR" sz="1700" b="1" dirty="0"/>
              <a:t> (licences, PPPE, PASS)</a:t>
            </a:r>
            <a:r>
              <a:rPr lang="fr-FR" sz="1700" dirty="0"/>
              <a:t> </a:t>
            </a:r>
            <a:endParaRPr lang="fr-FR" sz="1700" dirty="0">
              <a:cs typeface="Arial"/>
            </a:endParaRPr>
          </a:p>
          <a:p>
            <a:pPr marL="177800" lvl="1" indent="-177800" algn="just">
              <a:lnSpc>
                <a:spcPct val="9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r>
              <a:rPr lang="fr-FR" sz="1500" dirty="0">
                <a:solidFill>
                  <a:schemeClr val="tx1"/>
                </a:solidFill>
              </a:rPr>
              <a:t>Les lycéens peuvent faire des vœux pour les formations qui les intéressent dans leur académie ou en dehors. Lorsque la licence, le PPPE ou le PASS est très demandé, </a:t>
            </a:r>
            <a:r>
              <a:rPr lang="fr-FR" sz="1500" b="1" dirty="0">
                <a:solidFill>
                  <a:schemeClr val="tx1"/>
                </a:solidFill>
              </a:rPr>
              <a:t>une priorité au secteur géographique (généralement l’académie) s’applique : </a:t>
            </a:r>
            <a:r>
              <a:rPr lang="fr-FR" sz="1500" dirty="0">
                <a:solidFill>
                  <a:schemeClr val="tx1"/>
                </a:solidFill>
              </a:rPr>
              <a:t>un pourcentage maximum de candidats résidant en dehors du secteur géographique est alors fixé par le recteur. </a:t>
            </a:r>
          </a:p>
          <a:p>
            <a:pPr marL="177800" lvl="1" indent="-177800" algn="just">
              <a:lnSpc>
                <a:spcPct val="9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r>
              <a:rPr lang="fr-FR" sz="1500" dirty="0">
                <a:solidFill>
                  <a:schemeClr val="tx1"/>
                </a:solidFill>
              </a:rPr>
              <a:t>L’appartenance ou non au secteur est affichée aux candidats. Les pourcentages fixés par les recteurs seront affichés sur Parcoursup avant le début de la phase d’admission. </a:t>
            </a:r>
          </a:p>
          <a:p>
            <a:r>
              <a:rPr lang="fr-FR" sz="1200" b="1" dirty="0">
                <a:solidFill>
                  <a:srgbClr val="FF0000"/>
                </a:solidFill>
              </a:rPr>
              <a:t>Par exception, sont considérés comme « résidant dans l’académie » les candidats qui souhaitent accéder à une                   mention de licence qui n’est pas dispensée dans leur académie de résidence. </a:t>
            </a:r>
          </a:p>
          <a:p>
            <a:pPr marL="0" lvl="1" indent="0">
              <a:buSzPct val="100000"/>
              <a:buNone/>
              <a:defRPr/>
            </a:pPr>
            <a:r>
              <a:rPr lang="fr-FR" sz="900" dirty="0"/>
              <a:t>        </a:t>
            </a:r>
            <a:endParaRPr lang="fr-FR" sz="900" b="1" dirty="0">
              <a:solidFill>
                <a:srgbClr val="F28E65"/>
              </a:solidFill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886325" y="86105"/>
            <a:ext cx="3878731" cy="540000"/>
          </a:xfrm>
          <a:prstGeom prst="roundRect">
            <a:avLst/>
          </a:prstGeom>
          <a:solidFill>
            <a:srgbClr val="FF9575">
              <a:alpha val="69804"/>
            </a:srgbClr>
          </a:solidFill>
          <a:ln w="12700" cap="flat" cmpd="sng" algn="ctr">
            <a:solidFill>
              <a:srgbClr val="FF957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kern="0" dirty="0">
                <a:solidFill>
                  <a:srgbClr val="000091"/>
                </a:solidFill>
                <a:latin typeface="Arial"/>
              </a:rPr>
              <a:t>Des formations sur l’ensemble du territoire</a:t>
            </a:r>
          </a:p>
        </p:txBody>
      </p:sp>
    </p:spTree>
    <p:extLst>
      <p:ext uri="{BB962C8B-B14F-4D97-AF65-F5344CB8AC3E}">
        <p14:creationId xmlns:p14="http://schemas.microsoft.com/office/powerpoint/2010/main" val="32765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sz="2200" dirty="0"/>
              <a:t>La demande de césure : mode d’emploi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42337" y="1419623"/>
            <a:ext cx="8441663" cy="3312368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Un lycéen peut demander une césure directement après le bac</a:t>
            </a:r>
            <a:r>
              <a:rPr lang="fr-FR" sz="1600" b="1" dirty="0"/>
              <a:t> </a:t>
            </a:r>
            <a:r>
              <a:rPr lang="fr-FR" sz="1600" dirty="0"/>
              <a:t>: </a:t>
            </a:r>
            <a:r>
              <a:rPr lang="fr-FR" sz="1600" dirty="0">
                <a:solidFill>
                  <a:schemeClr val="tx1"/>
                </a:solidFill>
              </a:rPr>
              <a:t>possibilité de suspendre temporairement une formation afin d’acquérir une expérience utile pour son projet de formation (partir à l’étranger, réaliser un projet associatif, entrepreneurial etc…)</a:t>
            </a:r>
            <a:endParaRPr lang="fr-FR" sz="800" dirty="0">
              <a:solidFill>
                <a:schemeClr val="tx1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900" dirty="0">
              <a:solidFill>
                <a:schemeClr val="tx1"/>
              </a:solidFill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/>
              <a:t>Durée la césure : </a:t>
            </a:r>
            <a:r>
              <a:rPr lang="fr-FR" sz="1400" dirty="0">
                <a:solidFill>
                  <a:schemeClr val="tx1"/>
                </a:solidFill>
              </a:rPr>
              <a:t>d’un semestre à une année universitaire </a:t>
            </a:r>
            <a:endParaRPr lang="fr-FR" sz="1400" dirty="0">
              <a:solidFill>
                <a:schemeClr val="tx1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/>
              <a:t>Demande de césure à signaler lors de la saisie des vœux sur Parcoursup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(en cochant la case « césure »)</a:t>
            </a:r>
            <a:endParaRPr lang="fr-FR" sz="1400" dirty="0">
              <a:solidFill>
                <a:schemeClr val="tx1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/>
              <a:t>L’établissement prend connaissance de la demande de césure après que le lycéen a accepté définitivement la proposition d’admission </a:t>
            </a:r>
            <a:r>
              <a:rPr lang="fr-FR" sz="1600" b="1" dirty="0"/>
              <a:t>&gt;</a:t>
            </a:r>
            <a:r>
              <a:rPr lang="fr-FR" sz="1400" b="1" dirty="0"/>
              <a:t> </a:t>
            </a:r>
            <a:r>
              <a:rPr lang="fr-FR" sz="1400" dirty="0">
                <a:solidFill>
                  <a:schemeClr val="tx1"/>
                </a:solidFill>
              </a:rPr>
              <a:t>Le lycéen contacte la formation pour s’y inscrire et savoir comment déposer sa demande de césure</a:t>
            </a:r>
            <a:endParaRPr lang="fr-FR" sz="1400" dirty="0">
              <a:solidFill>
                <a:schemeClr val="tx1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/>
              <a:t>La césure n’est pas accordée de droit</a:t>
            </a:r>
            <a:r>
              <a:rPr lang="fr-FR" sz="1400" dirty="0">
                <a:solidFill>
                  <a:schemeClr val="tx1"/>
                </a:solidFill>
              </a:rPr>
              <a:t> : une lettre de motivation précisant les objectifs et le projet envisagés pour cette césure doit être adressée au président ou directeur de l’établissement</a:t>
            </a:r>
            <a:endParaRPr lang="fr-FR" sz="1400" dirty="0">
              <a:solidFill>
                <a:schemeClr val="tx1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/>
              <a:t>A l’issue de la césure, l’étudiant pourra réintégrer la formation s’il le souhaite sans repasser par Parcoursup</a:t>
            </a:r>
            <a:endParaRPr lang="fr-FR" sz="1400" b="1" dirty="0">
              <a:cs typeface="Arial"/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453271" y="86105"/>
            <a:ext cx="3311786" cy="540000"/>
          </a:xfrm>
          <a:prstGeom prst="roundRect">
            <a:avLst/>
          </a:prstGeom>
          <a:solidFill>
            <a:srgbClr val="FF9575">
              <a:alpha val="69804"/>
            </a:srgbClr>
          </a:solidFill>
          <a:ln w="12700" cap="flat" cmpd="sng" algn="ctr">
            <a:solidFill>
              <a:srgbClr val="FF957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kern="0" dirty="0">
                <a:solidFill>
                  <a:srgbClr val="000091"/>
                </a:solidFill>
                <a:latin typeface="Arial"/>
              </a:rPr>
              <a:t>Faire le choix de la césure</a:t>
            </a:r>
          </a:p>
        </p:txBody>
      </p:sp>
    </p:spTree>
    <p:extLst>
      <p:ext uri="{BB962C8B-B14F-4D97-AF65-F5344CB8AC3E}">
        <p14:creationId xmlns:p14="http://schemas.microsoft.com/office/powerpoint/2010/main" val="16453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F42726C-76A3-45BB-9E3B-0F2EB6320166}" type="datetime1">
              <a:rPr lang="fr-FR" cap="all" smtClean="0"/>
              <a:t>22/01/2024</a:t>
            </a:fld>
            <a:endParaRPr lang="fr-FR" cap="all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5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524" y="837886"/>
            <a:ext cx="8424000" cy="447614"/>
          </a:xfrm>
        </p:spPr>
        <p:txBody>
          <a:bodyPr/>
          <a:lstStyle/>
          <a:p>
            <a:r>
              <a:rPr lang="fr-FR" sz="2200" dirty="0"/>
              <a:t>Finaliser son dossier et confirmer vos vœux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69124" y="1248479"/>
            <a:ext cx="8424000" cy="3291870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/>
              <a:t>Pour que les vœux saisis deviennent définitifs sur Parcoursup, les candidats doivent obligatoirement :</a:t>
            </a:r>
            <a:endParaRPr lang="fr-FR" sz="1200" dirty="0"/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 </a:t>
            </a:r>
            <a:r>
              <a:rPr lang="fr-FR" sz="1800" b="1" dirty="0">
                <a:solidFill>
                  <a:schemeClr val="bg1"/>
                </a:solidFill>
                <a:highlight>
                  <a:srgbClr val="0000FF"/>
                </a:highlight>
              </a:rPr>
              <a:t>Compléter leur dossier :</a:t>
            </a:r>
            <a:r>
              <a:rPr lang="fr-FR" sz="2000" b="1" dirty="0"/>
              <a:t> </a:t>
            </a:r>
            <a:endParaRPr lang="fr-FR" sz="2000" dirty="0"/>
          </a:p>
          <a:p>
            <a:pPr marL="609800" lvl="2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Lucida Grande"/>
              <a:buChar char="&gt;"/>
              <a:defRPr/>
            </a:pPr>
            <a:r>
              <a:rPr lang="fr-FR" sz="1600" dirty="0">
                <a:solidFill>
                  <a:schemeClr val="tx1"/>
                </a:solidFill>
              </a:rPr>
              <a:t>Lettre de motivation par vœu </a:t>
            </a:r>
            <a:r>
              <a:rPr lang="fr-FR" sz="1600" b="1" dirty="0">
                <a:solidFill>
                  <a:schemeClr val="tx1"/>
                </a:solidFill>
              </a:rPr>
              <a:t>uniquement lorsque la formation l’a demandée</a:t>
            </a:r>
            <a:endParaRPr lang="fr-FR" sz="1600" b="1" dirty="0">
              <a:solidFill>
                <a:schemeClr val="tx1"/>
              </a:solidFill>
              <a:cs typeface="Arial"/>
            </a:endParaRPr>
          </a:p>
          <a:p>
            <a:pPr marL="609800" lvl="2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Lucida Grande"/>
              <a:buChar char="&gt;"/>
              <a:defRPr/>
            </a:pPr>
            <a:r>
              <a:rPr lang="fr-FR" sz="1600" dirty="0">
                <a:solidFill>
                  <a:schemeClr val="tx1"/>
                </a:solidFill>
              </a:rPr>
              <a:t>rubrique « préférence et autres projets »</a:t>
            </a:r>
            <a:endParaRPr lang="fr-FR" sz="1600" dirty="0">
              <a:solidFill>
                <a:schemeClr val="tx1"/>
              </a:solidFill>
              <a:cs typeface="Arial"/>
            </a:endParaRPr>
          </a:p>
          <a:p>
            <a:pPr marL="609800" lvl="2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Lucida Grande"/>
              <a:buChar char="&gt;"/>
              <a:defRPr/>
            </a:pPr>
            <a:r>
              <a:rPr lang="fr-FR" sz="1600" dirty="0">
                <a:solidFill>
                  <a:schemeClr val="tx1"/>
                </a:solidFill>
              </a:rPr>
              <a:t>pièces complémentaires demandées par certaines formations</a:t>
            </a:r>
            <a:endParaRPr lang="fr-FR" sz="1600" dirty="0">
              <a:solidFill>
                <a:schemeClr val="tx1"/>
              </a:solidFill>
              <a:cs typeface="Arial"/>
            </a:endParaRPr>
          </a:p>
          <a:p>
            <a:pPr marL="609800" lvl="2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Lucida Grande"/>
              <a:buChar char="&gt;"/>
              <a:defRPr/>
            </a:pPr>
            <a:r>
              <a:rPr lang="fr-FR" sz="1600" dirty="0">
                <a:solidFill>
                  <a:schemeClr val="tx1"/>
                </a:solidFill>
              </a:rPr>
              <a:t>rubrique « activités et centres d’intérêt » (facultative)</a:t>
            </a:r>
            <a:endParaRPr lang="fr-FR" sz="1600" dirty="0">
              <a:solidFill>
                <a:schemeClr val="tx1"/>
              </a:solidFill>
              <a:cs typeface="Arial"/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 </a:t>
            </a:r>
            <a:r>
              <a:rPr lang="fr-FR" sz="1800" b="1" dirty="0">
                <a:solidFill>
                  <a:schemeClr val="bg1"/>
                </a:solidFill>
                <a:highlight>
                  <a:srgbClr val="0000FF"/>
                </a:highlight>
              </a:rPr>
              <a:t>Confirmer chacun de leurs vœux</a:t>
            </a:r>
          </a:p>
          <a:p>
            <a:endParaRPr lang="fr-FR" sz="9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187967" y="3966308"/>
            <a:ext cx="6786314" cy="720080"/>
          </a:xfrm>
          <a:prstGeom prst="roundRect">
            <a:avLst/>
          </a:pr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</a:rPr>
              <a:t>Un vœu non confirmé avant le 3 avril 2024 (23h59 - heure de Paris) 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</a:rPr>
              <a:t>ne sera pas examiné par la formation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143625" y="86105"/>
            <a:ext cx="2621431" cy="540000"/>
          </a:xfrm>
          <a:prstGeom prst="roundRect">
            <a:avLst/>
          </a:prstGeom>
          <a:solidFill>
            <a:srgbClr val="FF9575">
              <a:alpha val="69804"/>
            </a:srgbClr>
          </a:solidFill>
          <a:ln w="12700" cap="flat" cmpd="sng" algn="ctr">
            <a:solidFill>
              <a:srgbClr val="FF957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kern="0" dirty="0">
                <a:solidFill>
                  <a:srgbClr val="000091"/>
                </a:solidFill>
                <a:latin typeface="Arial"/>
              </a:rPr>
              <a:t>Jusqu’au 3 avril 2024 inclus</a:t>
            </a:r>
          </a:p>
        </p:txBody>
      </p:sp>
    </p:spTree>
    <p:extLst>
      <p:ext uri="{BB962C8B-B14F-4D97-AF65-F5344CB8AC3E}">
        <p14:creationId xmlns:p14="http://schemas.microsoft.com/office/powerpoint/2010/main" val="2850462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900001"/>
            <a:ext cx="8784001" cy="447614"/>
          </a:xfrm>
        </p:spPr>
        <p:txBody>
          <a:bodyPr/>
          <a:lstStyle/>
          <a:p>
            <a:r>
              <a:rPr lang="fr-FR" sz="2200" dirty="0"/>
              <a:t>Récapitulatif des éléments transmis à chaque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360001" y="1357278"/>
            <a:ext cx="3707945" cy="3564765"/>
          </a:xfrm>
        </p:spPr>
        <p:txBody>
          <a:bodyPr/>
          <a:lstStyle/>
          <a:p>
            <a:pPr marL="177800" lvl="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500" b="1" dirty="0">
                <a:solidFill>
                  <a:schemeClr val="bg1"/>
                </a:solidFill>
                <a:highlight>
                  <a:srgbClr val="0000FF"/>
                </a:highlight>
              </a:rPr>
              <a:t>La  lettre de motivation </a:t>
            </a:r>
            <a:r>
              <a:rPr lang="fr-FR" sz="1500" dirty="0">
                <a:solidFill>
                  <a:schemeClr val="tx1"/>
                </a:solidFill>
              </a:rPr>
              <a:t> quand elle est demandée par la formation</a:t>
            </a:r>
          </a:p>
          <a:p>
            <a:pPr marL="177800" lvl="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800" b="1" dirty="0"/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500" b="1" dirty="0">
                <a:solidFill>
                  <a:schemeClr val="bg1"/>
                </a:solidFill>
                <a:highlight>
                  <a:srgbClr val="0000FF"/>
                </a:highlight>
              </a:rPr>
              <a:t>Les pièces complémentaires</a:t>
            </a:r>
            <a:r>
              <a:rPr lang="fr-FR" sz="1500" dirty="0">
                <a:solidFill>
                  <a:schemeClr val="tx1"/>
                </a:solidFill>
              </a:rPr>
              <a:t> demandées par certaines formations</a:t>
            </a:r>
          </a:p>
          <a:p>
            <a:pPr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1500" dirty="0">
                <a:solidFill>
                  <a:schemeClr val="tx1"/>
                </a:solidFill>
              </a:rPr>
              <a:t> </a:t>
            </a:r>
            <a:r>
              <a:rPr lang="fr-FR" sz="1200" i="1" dirty="0">
                <a:solidFill>
                  <a:schemeClr val="tx1"/>
                </a:solidFill>
              </a:rPr>
              <a:t>(</a:t>
            </a:r>
            <a:r>
              <a:rPr lang="fr-FR" sz="1400" i="1" dirty="0">
                <a:solidFill>
                  <a:srgbClr val="00B050"/>
                </a:solidFill>
              </a:rPr>
              <a:t>ex: auto-questionnaire </a:t>
            </a:r>
            <a:r>
              <a:rPr lang="fr-FR" sz="1200" i="1" dirty="0">
                <a:solidFill>
                  <a:schemeClr val="tx1"/>
                </a:solidFill>
              </a:rPr>
              <a:t>licences Droit/sciences,</a:t>
            </a:r>
          </a:p>
          <a:p>
            <a:pPr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1400" i="1" dirty="0">
                <a:solidFill>
                  <a:srgbClr val="00B050"/>
                </a:solidFill>
              </a:rPr>
              <a:t>Attestations,…)</a:t>
            </a:r>
          </a:p>
          <a:p>
            <a:pPr marL="17780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800" dirty="0"/>
          </a:p>
          <a:p>
            <a:pPr marL="17780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500" b="1" dirty="0">
                <a:solidFill>
                  <a:schemeClr val="bg1"/>
                </a:solidFill>
                <a:highlight>
                  <a:srgbClr val="0000FF"/>
                </a:highlight>
              </a:rPr>
              <a:t>la rubrique « Activités et centres d’intérêt »</a:t>
            </a:r>
            <a:r>
              <a:rPr lang="fr-FR" sz="1500" dirty="0">
                <a:solidFill>
                  <a:schemeClr val="tx1"/>
                </a:solidFill>
              </a:rPr>
              <a:t>, si elle a été renseignée </a:t>
            </a:r>
          </a:p>
          <a:p>
            <a:pPr marL="17780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800" dirty="0"/>
          </a:p>
          <a:p>
            <a:pPr marL="17780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500" b="1" dirty="0">
                <a:solidFill>
                  <a:schemeClr val="bg1"/>
                </a:solidFill>
                <a:highlight>
                  <a:srgbClr val="0000FF"/>
                </a:highlight>
              </a:rPr>
              <a:t>la fiche Avenir</a:t>
            </a:r>
            <a:r>
              <a:rPr lang="fr-FR" sz="1500" dirty="0">
                <a:solidFill>
                  <a:schemeClr val="tx1"/>
                </a:solidFill>
              </a:rPr>
              <a:t> renseignée par le lycée</a:t>
            </a:r>
            <a:r>
              <a:rPr lang="fr-FR" sz="1500" dirty="0"/>
              <a:t> </a:t>
            </a:r>
          </a:p>
          <a:p>
            <a:pPr marL="17780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800" dirty="0"/>
          </a:p>
          <a:p>
            <a:pPr marL="17780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1500" dirty="0">
              <a:solidFill>
                <a:schemeClr val="tx1"/>
              </a:solidFill>
            </a:endParaRPr>
          </a:p>
          <a:p>
            <a:pPr marL="17780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1500" dirty="0">
              <a:solidFill>
                <a:schemeClr val="tx1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872163" y="86105"/>
            <a:ext cx="2892893" cy="540000"/>
          </a:xfrm>
          <a:prstGeom prst="roundRect">
            <a:avLst/>
          </a:prstGeom>
          <a:solidFill>
            <a:srgbClr val="FF9575">
              <a:alpha val="69804"/>
            </a:srgbClr>
          </a:solidFill>
          <a:ln w="12700" cap="flat" cmpd="sng" algn="ctr">
            <a:solidFill>
              <a:srgbClr val="FF957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kern="0" dirty="0">
                <a:solidFill>
                  <a:srgbClr val="000091"/>
                </a:solidFill>
                <a:latin typeface="Arial"/>
              </a:rPr>
              <a:t>Les éléments transmis aux formations du supérieur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219928" y="1357278"/>
            <a:ext cx="4545128" cy="2500021"/>
          </a:xfrm>
        </p:spPr>
        <p:txBody>
          <a:bodyPr>
            <a:noAutofit/>
          </a:bodyPr>
          <a:lstStyle/>
          <a:p>
            <a:pPr marL="285750" indent="-285750" defTabSz="457189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Les bulletins scolaires et notes du baccalauréat : </a:t>
            </a:r>
          </a:p>
          <a:p>
            <a:pPr lvl="1" algn="just"/>
            <a:r>
              <a:rPr lang="fr-FR" sz="1500" b="1" dirty="0">
                <a:solidFill>
                  <a:schemeClr val="tx1"/>
                </a:solidFill>
              </a:rPr>
              <a:t>Année de première </a:t>
            </a:r>
            <a:r>
              <a:rPr lang="fr-FR" sz="1500" dirty="0">
                <a:solidFill>
                  <a:schemeClr val="tx1"/>
                </a:solidFill>
              </a:rPr>
              <a:t>: bulletins scolaires et les notes des épreuves anticipées de français et celles au titre du contrôle continu du baccalauréat (pour les lycéens généraux et technologiques)</a:t>
            </a:r>
          </a:p>
          <a:p>
            <a:pPr lvl="1" algn="just"/>
            <a:r>
              <a:rPr lang="fr-FR" sz="1500" b="1" dirty="0">
                <a:solidFill>
                  <a:schemeClr val="tx1"/>
                </a:solidFill>
              </a:rPr>
              <a:t>Année de terminale </a:t>
            </a:r>
            <a:r>
              <a:rPr lang="fr-FR" sz="1500" dirty="0">
                <a:solidFill>
                  <a:schemeClr val="tx1"/>
                </a:solidFill>
              </a:rPr>
              <a:t>: bulletins scolaires des 1er et 2e trimestres (ou 1</a:t>
            </a:r>
            <a:r>
              <a:rPr lang="fr-FR" sz="1500" baseline="30000" dirty="0">
                <a:solidFill>
                  <a:schemeClr val="tx1"/>
                </a:solidFill>
              </a:rPr>
              <a:t>er</a:t>
            </a:r>
            <a:r>
              <a:rPr lang="fr-FR" sz="1500" dirty="0">
                <a:solidFill>
                  <a:schemeClr val="tx1"/>
                </a:solidFill>
              </a:rPr>
              <a:t> semestre)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5038" y="32562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Des informations sur votre parcours spécifique</a:t>
            </a:r>
            <a:r>
              <a:rPr lang="fr-FR" sz="1400" b="1" dirty="0"/>
              <a:t> </a:t>
            </a:r>
            <a:r>
              <a:rPr lang="fr-FR" sz="1400" dirty="0"/>
              <a:t>(sections européennes ou binationales et les options internationales) ou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votre participation aux cordées de la réussite</a:t>
            </a:r>
            <a:r>
              <a:rPr lang="fr-FR" sz="1400" b="1" dirty="0"/>
              <a:t> </a:t>
            </a:r>
            <a:r>
              <a:rPr lang="fr-FR" sz="1400" dirty="0"/>
              <a:t>(seulement si vous le souhaitez)</a:t>
            </a:r>
          </a:p>
        </p:txBody>
      </p:sp>
    </p:spTree>
    <p:extLst>
      <p:ext uri="{BB962C8B-B14F-4D97-AF65-F5344CB8AC3E}">
        <p14:creationId xmlns:p14="http://schemas.microsoft.com/office/powerpoint/2010/main" val="3396691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4A03300-A62F-4DF5-966E-3CB9D38AC02B}" type="datetime1">
              <a:rPr lang="fr-FR" cap="all" smtClean="0"/>
              <a:t>22/01/2024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019781"/>
            <a:ext cx="8892480" cy="792088"/>
          </a:xfrm>
        </p:spPr>
        <p:txBody>
          <a:bodyPr/>
          <a:lstStyle/>
          <a:p>
            <a:pPr marL="0" indent="0">
              <a:buNone/>
            </a:pPr>
            <a:br>
              <a:rPr lang="fr-FR" sz="2800" dirty="0"/>
            </a:br>
            <a:r>
              <a:rPr lang="fr-FR" sz="2800" dirty="0">
                <a:solidFill>
                  <a:srgbClr val="000091"/>
                </a:solidFill>
              </a:rPr>
              <a:t>L’analyse des candidatures par les formations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16247"/>
          <a:stretch>
            <a:fillRect/>
          </a:stretch>
        </p:blipFill>
        <p:spPr>
          <a:xfrm>
            <a:off x="835091" y="782400"/>
            <a:ext cx="7362527" cy="3202242"/>
          </a:xfrm>
        </p:spPr>
      </p:pic>
    </p:spTree>
    <p:extLst>
      <p:ext uri="{BB962C8B-B14F-4D97-AF65-F5344CB8AC3E}">
        <p14:creationId xmlns:p14="http://schemas.microsoft.com/office/powerpoint/2010/main" val="1374610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59999" y="1278732"/>
            <a:ext cx="8563484" cy="787171"/>
          </a:xfrm>
        </p:spPr>
        <p:txBody>
          <a:bodyPr/>
          <a:lstStyle/>
          <a:p>
            <a:r>
              <a:rPr lang="fr-FR" sz="1300" b="1" dirty="0">
                <a:solidFill>
                  <a:srgbClr val="EC130E"/>
                </a:solidFill>
              </a:rPr>
              <a:t>&gt;</a:t>
            </a:r>
            <a:r>
              <a:rPr lang="fr-FR" sz="1300" dirty="0">
                <a:solidFill>
                  <a:srgbClr val="EC130E"/>
                </a:solidFill>
              </a:rPr>
              <a:t> </a:t>
            </a:r>
            <a:r>
              <a:rPr lang="fr-FR" sz="1300" b="1" dirty="0">
                <a:solidFill>
                  <a:schemeClr val="bg1"/>
                </a:solidFill>
                <a:highlight>
                  <a:srgbClr val="0000FF"/>
                </a:highlight>
              </a:rPr>
              <a:t>Une priorité accordée aux lycéens boursiers</a:t>
            </a:r>
            <a:r>
              <a:rPr lang="fr-FR" sz="1300" b="1" dirty="0"/>
              <a:t> </a:t>
            </a:r>
            <a:r>
              <a:rPr lang="fr-FR" sz="1300" dirty="0">
                <a:solidFill>
                  <a:schemeClr val="tx1"/>
                </a:solidFill>
              </a:rPr>
              <a:t>dans chaque formation, y compris les plus sélectives </a:t>
            </a:r>
          </a:p>
          <a:p>
            <a:r>
              <a:rPr lang="fr-FR" sz="1300" b="1" dirty="0">
                <a:solidFill>
                  <a:srgbClr val="EC130E"/>
                </a:solidFill>
              </a:rPr>
              <a:t>&gt; </a:t>
            </a:r>
            <a:r>
              <a:rPr lang="fr-FR" sz="1300" b="1" dirty="0">
                <a:solidFill>
                  <a:schemeClr val="bg1"/>
                </a:solidFill>
                <a:highlight>
                  <a:srgbClr val="0000FF"/>
                </a:highlight>
              </a:rPr>
              <a:t>Une aide financière de 500 € aux lycéens boursiers</a:t>
            </a:r>
            <a:r>
              <a:rPr lang="fr-FR" sz="1300" b="1" dirty="0">
                <a:solidFill>
                  <a:srgbClr val="F28E65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qui s’inscrivent dans une formation située en dehors de leur académie de résidence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78731"/>
          </a:xfrm>
        </p:spPr>
        <p:txBody>
          <a:bodyPr/>
          <a:lstStyle/>
          <a:p>
            <a:r>
              <a:rPr lang="fr-FR" sz="1800" dirty="0"/>
              <a:t>Un appui aux lycéens boursiers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359999" y="2065903"/>
            <a:ext cx="8424000" cy="3787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chemeClr val="tx2"/>
                </a:solidFill>
              </a:rPr>
              <a:t>Une prise en compte de la participation aux cordées de la réussite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359999" y="2417348"/>
            <a:ext cx="8563484" cy="1020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rgbClr val="0C5076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rgbClr val="EC130E"/>
                </a:solidFill>
              </a:rPr>
              <a:t>&gt;</a:t>
            </a:r>
            <a:r>
              <a:rPr lang="fr-FR" sz="1400" dirty="0">
                <a:solidFill>
                  <a:srgbClr val="EC130E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Les </a:t>
            </a:r>
            <a:r>
              <a:rPr lang="fr-FR" sz="1300" b="1" dirty="0">
                <a:solidFill>
                  <a:schemeClr val="tx2"/>
                </a:solidFill>
              </a:rPr>
              <a:t>formations prenant en compte la participation aux cordées de la réussite le signalent </a:t>
            </a:r>
            <a:r>
              <a:rPr lang="fr-FR" sz="1300" dirty="0">
                <a:solidFill>
                  <a:schemeClr val="tx1"/>
                </a:solidFill>
              </a:rPr>
              <a:t>sur la fiche de présentation de la formation (rubrique « comprendre les critères d’analyse des candidatures »)</a:t>
            </a:r>
          </a:p>
          <a:p>
            <a:r>
              <a:rPr lang="fr-FR" sz="1300" b="1" dirty="0">
                <a:solidFill>
                  <a:srgbClr val="EC130E"/>
                </a:solidFill>
              </a:rPr>
              <a:t>&gt;</a:t>
            </a:r>
            <a:r>
              <a:rPr lang="fr-FR" sz="1300" dirty="0">
                <a:solidFill>
                  <a:srgbClr val="EC130E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L’information sur la </a:t>
            </a:r>
            <a:r>
              <a:rPr lang="fr-FR" sz="1300" b="1" dirty="0">
                <a:solidFill>
                  <a:schemeClr val="tx2"/>
                </a:solidFill>
              </a:rPr>
              <a:t>participation aux cordées de la réussite </a:t>
            </a:r>
            <a:r>
              <a:rPr lang="fr-FR" sz="1300" dirty="0">
                <a:solidFill>
                  <a:schemeClr val="tx1"/>
                </a:solidFill>
              </a:rPr>
              <a:t>est remontée par les proviseurs</a:t>
            </a:r>
          </a:p>
          <a:p>
            <a:r>
              <a:rPr lang="fr-FR" sz="1300" b="1" dirty="0">
                <a:solidFill>
                  <a:srgbClr val="EC130E"/>
                </a:solidFill>
              </a:rPr>
              <a:t>&gt; </a:t>
            </a:r>
            <a:r>
              <a:rPr lang="fr-FR" sz="1300" b="1" dirty="0">
                <a:solidFill>
                  <a:schemeClr val="tx2"/>
                </a:solidFill>
              </a:rPr>
              <a:t>Le</a:t>
            </a:r>
            <a:r>
              <a:rPr lang="fr-FR" sz="1300" dirty="0"/>
              <a:t> </a:t>
            </a:r>
            <a:r>
              <a:rPr lang="fr-FR" sz="1300" b="1" dirty="0">
                <a:solidFill>
                  <a:schemeClr val="tx2"/>
                </a:solidFill>
              </a:rPr>
              <a:t>lycéen décide </a:t>
            </a:r>
            <a:r>
              <a:rPr lang="fr-FR" sz="1300" dirty="0">
                <a:solidFill>
                  <a:schemeClr val="tx1"/>
                </a:solidFill>
              </a:rPr>
              <a:t>s’il souhaite que cette information soit portée à la connaissance des formations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gray">
          <a:xfrm>
            <a:off x="359999" y="3520172"/>
            <a:ext cx="8424000" cy="3787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chemeClr val="tx2"/>
                </a:solidFill>
              </a:rPr>
              <a:t>Des places priorisées pour les lycéens pro. et techno. dans les formations dans lesquelles ils réussissent le mieux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392" y="4055293"/>
            <a:ext cx="87806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EC130E"/>
                </a:solidFill>
              </a:rPr>
              <a:t>&gt; </a:t>
            </a:r>
            <a:r>
              <a:rPr lang="fr-FR" sz="1400" dirty="0"/>
              <a:t>Un nombre de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places en BTS est priorisé pour les bacheliers professionnels</a:t>
            </a:r>
          </a:p>
          <a:p>
            <a:pPr marL="0" lvl="2" indent="0">
              <a:buClr>
                <a:srgbClr val="FF0000"/>
              </a:buClr>
              <a:buNone/>
            </a:pPr>
            <a:r>
              <a:rPr lang="fr-FR" sz="1400" b="1" dirty="0">
                <a:solidFill>
                  <a:srgbClr val="EC130E"/>
                </a:solidFill>
              </a:rPr>
              <a:t>&gt;</a:t>
            </a:r>
            <a:r>
              <a:rPr lang="fr-FR" sz="1400" dirty="0">
                <a:solidFill>
                  <a:srgbClr val="EC130E"/>
                </a:solidFill>
              </a:rPr>
              <a:t> </a:t>
            </a:r>
            <a:r>
              <a:rPr lang="fr-FR" sz="1400" dirty="0"/>
              <a:t>Un nombre de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places en BUT est priorisé pour les bacheliers technologiques</a:t>
            </a:r>
          </a:p>
        </p:txBody>
      </p:sp>
    </p:spTree>
    <p:extLst>
      <p:ext uri="{BB962C8B-B14F-4D97-AF65-F5344CB8AC3E}">
        <p14:creationId xmlns:p14="http://schemas.microsoft.com/office/powerpoint/2010/main" val="21821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6336" y="4811410"/>
            <a:ext cx="1170000" cy="360000"/>
          </a:xfrm>
        </p:spPr>
        <p:txBody>
          <a:bodyPr/>
          <a:lstStyle/>
          <a:p>
            <a:pPr algn="r"/>
            <a:fld id="{A949B58A-420B-4881-ADE0-CDE881AF0A89}" type="datetime1">
              <a:rPr lang="fr-FR" cap="all" smtClean="0"/>
              <a:t>22/01/2024</a:t>
            </a:fld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12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6505" y="4011909"/>
            <a:ext cx="8640960" cy="936105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Étape 3 : consulter les réponses des formations et faire ses choix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6" b="13566"/>
          <a:stretch>
            <a:fillRect/>
          </a:stretch>
        </p:blipFill>
        <p:spPr>
          <a:xfrm>
            <a:off x="962825" y="778668"/>
            <a:ext cx="7218511" cy="3029093"/>
          </a:xfrm>
        </p:spPr>
      </p:pic>
    </p:spTree>
    <p:extLst>
      <p:ext uri="{BB962C8B-B14F-4D97-AF65-F5344CB8AC3E}">
        <p14:creationId xmlns:p14="http://schemas.microsoft.com/office/powerpoint/2010/main" val="3524104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E14F51-A439-4A06-B0B5-C5B7E6D6A3C4}" type="datetime1">
              <a:rPr lang="fr-FR" cap="all" smtClean="0"/>
              <a:t>22/01/2024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21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857" y="771550"/>
            <a:ext cx="8369330" cy="740478"/>
          </a:xfrm>
        </p:spPr>
        <p:txBody>
          <a:bodyPr/>
          <a:lstStyle/>
          <a:p>
            <a:r>
              <a:rPr lang="fr-FR" sz="2400"/>
              <a:t>Des alertes dès qu’un candidat reçoit une proposition d’admission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251522" y="1606528"/>
            <a:ext cx="6264694" cy="2261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7" indent="-285750">
              <a:buSzTx/>
            </a:pP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par SMS et par mail dans sa messagerie personnelle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28E65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(rappel : une adresse mail valide et régulièrement consultée et un numéro de portable sont demandés au moment de l’inscription  Parcoursup)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93687" indent="-285750">
              <a:buSzTx/>
            </a:pP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par notification sur l’application Parcoursup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(application</a:t>
            </a:r>
            <a:r>
              <a:rPr kumimoji="0" lang="fr-FR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téléchargeable à partir du 30 mai 2024)</a:t>
            </a:r>
          </a:p>
          <a:p>
            <a:pPr marL="293687" indent="-285750">
              <a:buSzTx/>
            </a:pP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dans la messagerie intégrée au dossier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candidat sur Parcoursup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340049" y="6285507"/>
            <a:ext cx="373534" cy="26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mtClean="0">
                <a:solidFill>
                  <a:prstClr val="white"/>
                </a:solidFill>
                <a:latin typeface="Calibri"/>
              </a:rPr>
              <a:pPr/>
              <a:t>32</a:t>
            </a:fld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6644" y="3867894"/>
            <a:ext cx="6403588" cy="843558"/>
          </a:xfrm>
          <a:prstGeom prst="roundRect">
            <a:avLst/>
          </a:prstGeom>
          <a:solidFill>
            <a:srgbClr val="A558A0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defTabSz="457200">
              <a:lnSpc>
                <a:spcPct val="90000"/>
              </a:lnSpc>
              <a:buSzPct val="100000"/>
              <a:defRPr/>
            </a:pPr>
            <a:r>
              <a:rPr lang="fr-FR" sz="1600" b="1" u="sng" dirty="0">
                <a:solidFill>
                  <a:schemeClr val="bg1"/>
                </a:solidFill>
              </a:rPr>
              <a:t>Info</a:t>
            </a:r>
            <a:r>
              <a:rPr lang="fr-FR" sz="1600" b="1" kern="0" dirty="0">
                <a:solidFill>
                  <a:schemeClr val="bg1"/>
                </a:solidFill>
              </a:rPr>
              <a:t> </a:t>
            </a:r>
            <a:r>
              <a:rPr lang="fr-FR" sz="1600" kern="0" dirty="0">
                <a:solidFill>
                  <a:schemeClr val="bg1"/>
                </a:solidFill>
              </a:rPr>
              <a:t>: du 16 au 23 juin 2024, pendant les épreuves écrites du bac, les délais de réponse aux propositions d’admission sont suspendus pour permettre aux lycéens de se concentrer sur les épreuves.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75606"/>
            <a:ext cx="2051053" cy="30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04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26336" y="4876046"/>
            <a:ext cx="1170000" cy="360000"/>
          </a:xfrm>
        </p:spPr>
        <p:txBody>
          <a:bodyPr/>
          <a:lstStyle/>
          <a:p>
            <a:pPr algn="r"/>
            <a:fld id="{5364400D-1A9E-42A8-8CBD-868B8972336F}" type="datetime1">
              <a:rPr lang="fr-FR" sz="800" cap="all" smtClean="0"/>
              <a:t>22/01/2024</a:t>
            </a:fld>
            <a:endParaRPr lang="fr-FR" sz="800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5663" y="4857148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386366" y="915566"/>
            <a:ext cx="8568000" cy="465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 sélective (BTS, BUT, classe</a:t>
            </a:r>
            <a:r>
              <a:rPr kumimoji="0" lang="fr-FR" sz="14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prépa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IFSI, écoles, …)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340049" y="4857149"/>
            <a:ext cx="373534" cy="26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900" smtClean="0">
                <a:solidFill>
                  <a:prstClr val="white"/>
                </a:solidFill>
                <a:latin typeface="Calibri"/>
              </a:rPr>
              <a:pPr/>
              <a:t>33</a:t>
            </a:fld>
            <a:endParaRPr lang="fr-FR" sz="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50965" y="1491630"/>
            <a:ext cx="2657475" cy="325437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OUI (proposition d’admission)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357315" y="2007566"/>
            <a:ext cx="2657475" cy="323850"/>
          </a:xfrm>
          <a:prstGeom prst="roundRect">
            <a:avLst/>
          </a:prstGeom>
          <a:solidFill>
            <a:srgbClr val="417DC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attente d’une place</a:t>
            </a: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2490790" y="1756742"/>
            <a:ext cx="706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 pitchFamily="34" charset="0"/>
              </a:rPr>
              <a:t>ou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4135438" y="1563067"/>
            <a:ext cx="671512" cy="206375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19662" y="1564308"/>
            <a:ext cx="3708000" cy="324000"/>
          </a:xfrm>
          <a:prstGeom prst="roundRect">
            <a:avLst/>
          </a:pr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Le candidat accepte la proposition ou y renonce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357315" y="2512391"/>
            <a:ext cx="2657475" cy="32385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</a:t>
            </a:r>
          </a:p>
        </p:txBody>
      </p:sp>
      <p:sp>
        <p:nvSpPr>
          <p:cNvPr id="16" name="ZoneTexte 35"/>
          <p:cNvSpPr txBox="1">
            <a:spLocks noChangeArrowheads="1"/>
          </p:cNvSpPr>
          <p:nvPr/>
        </p:nvSpPr>
        <p:spPr bwMode="auto">
          <a:xfrm>
            <a:off x="2490790" y="2261567"/>
            <a:ext cx="706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 pitchFamily="34" charset="0"/>
              </a:rPr>
              <a:t>ou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4135438" y="2058367"/>
            <a:ext cx="671512" cy="206375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919662" y="2018679"/>
            <a:ext cx="3708000" cy="323850"/>
          </a:xfrm>
          <a:prstGeom prst="roundRect">
            <a:avLst/>
          </a:pr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>
                <a:solidFill>
                  <a:schemeClr val="tx1"/>
                </a:solidFill>
              </a:rPr>
              <a:t>Le candidat maintient le vœu en attente ou y renonce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360490" y="3207488"/>
            <a:ext cx="2657475" cy="325437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OUI (proposition d’admission)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366840" y="3723424"/>
            <a:ext cx="2657475" cy="323850"/>
          </a:xfrm>
          <a:prstGeom prst="roundRect">
            <a:avLst/>
          </a:prstGeom>
          <a:solidFill>
            <a:srgbClr val="00009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fr-FR" sz="1200" b="1" kern="0" dirty="0">
                <a:solidFill>
                  <a:prstClr val="white"/>
                </a:solidFill>
                <a:latin typeface="Calibri"/>
              </a:rPr>
              <a:t>OUI-SI</a:t>
            </a:r>
            <a:r>
              <a:rPr lang="fr-FR" sz="1200" b="1" kern="0" dirty="0">
                <a:solidFill>
                  <a:schemeClr val="bg2"/>
                </a:solidFill>
                <a:latin typeface="Calibri"/>
              </a:rPr>
              <a:t>*</a:t>
            </a:r>
            <a:r>
              <a:rPr lang="fr-FR" sz="1200" b="1" kern="0" dirty="0">
                <a:solidFill>
                  <a:prstClr val="white"/>
                </a:solidFill>
                <a:latin typeface="Calibri"/>
              </a:rPr>
              <a:t> (proposition d’admission)</a:t>
            </a:r>
          </a:p>
        </p:txBody>
      </p:sp>
      <p:sp>
        <p:nvSpPr>
          <p:cNvPr id="22" name="ZoneTexte 41"/>
          <p:cNvSpPr txBox="1">
            <a:spLocks noChangeArrowheads="1"/>
          </p:cNvSpPr>
          <p:nvPr/>
        </p:nvSpPr>
        <p:spPr bwMode="auto">
          <a:xfrm>
            <a:off x="2500315" y="3598720"/>
            <a:ext cx="706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 pitchFamily="34" charset="0"/>
              </a:rPr>
              <a:t>ou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4144963" y="3278925"/>
            <a:ext cx="671512" cy="206375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331640" y="4210012"/>
            <a:ext cx="2657475" cy="323850"/>
          </a:xfrm>
          <a:prstGeom prst="roundRect">
            <a:avLst/>
          </a:prstGeom>
          <a:solidFill>
            <a:srgbClr val="417DC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fr-FR" sz="1200" b="1" kern="0">
                <a:solidFill>
                  <a:prstClr val="white"/>
                </a:solidFill>
                <a:latin typeface="Calibri"/>
              </a:rPr>
              <a:t>En attente d’une place</a:t>
            </a:r>
          </a:p>
        </p:txBody>
      </p:sp>
      <p:sp>
        <p:nvSpPr>
          <p:cNvPr id="26" name="ZoneTexte 46"/>
          <p:cNvSpPr txBox="1">
            <a:spLocks noChangeArrowheads="1"/>
          </p:cNvSpPr>
          <p:nvPr/>
        </p:nvSpPr>
        <p:spPr bwMode="auto">
          <a:xfrm>
            <a:off x="2500315" y="4103545"/>
            <a:ext cx="706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 pitchFamily="34" charset="0"/>
              </a:rPr>
              <a:t>ou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4144963" y="3774225"/>
            <a:ext cx="671512" cy="206375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4135438" y="4279050"/>
            <a:ext cx="671512" cy="206375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space réservé du texte 2"/>
          <p:cNvSpPr txBox="1">
            <a:spLocks/>
          </p:cNvSpPr>
          <p:nvPr/>
        </p:nvSpPr>
        <p:spPr>
          <a:xfrm>
            <a:off x="417193" y="2885004"/>
            <a:ext cx="8159932" cy="48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chemeClr val="tx2"/>
                </a:solidFill>
                <a:latin typeface="Calibri"/>
              </a:rPr>
              <a:t>Formation non sélective (licences, PPPE, PASS) </a:t>
            </a:r>
            <a:endParaRPr lang="fr-FR" sz="18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933833" y="3212293"/>
            <a:ext cx="3708000" cy="324000"/>
          </a:xfrm>
          <a:prstGeom prst="roundRect">
            <a:avLst/>
          </a:pr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>
                <a:solidFill>
                  <a:schemeClr val="tx1"/>
                </a:solidFill>
              </a:rPr>
              <a:t>Le candidat accepte la proposition ou y renonce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4958637" y="3704949"/>
            <a:ext cx="3708000" cy="324000"/>
          </a:xfrm>
          <a:prstGeom prst="roundRect">
            <a:avLst/>
          </a:pr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>
                <a:solidFill>
                  <a:schemeClr val="tx1"/>
                </a:solidFill>
              </a:rPr>
              <a:t>Le candidat accepte la proposition ou y renonce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4944466" y="4143592"/>
            <a:ext cx="3708000" cy="323850"/>
          </a:xfrm>
          <a:prstGeom prst="roundRect">
            <a:avLst/>
          </a:pr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>
                <a:solidFill>
                  <a:schemeClr val="tx1"/>
                </a:solidFill>
              </a:rPr>
              <a:t>Le candidat maintient le vœu en attente ou y renonce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323527" y="4629441"/>
            <a:ext cx="7653824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EC130E"/>
                </a:solidFill>
              </a:rPr>
              <a:t>*</a:t>
            </a:r>
            <a:r>
              <a:rPr lang="fr-FR" sz="1100" dirty="0">
                <a:solidFill>
                  <a:srgbClr val="0C5076"/>
                </a:solidFill>
              </a:rPr>
              <a:t> </a:t>
            </a:r>
            <a:r>
              <a:rPr lang="fr-FR" sz="1100" dirty="0"/>
              <a:t>Oui-si : le candidat est accepté à condition de suivre un parcours de réussite (remise à niveau, tutorat..) </a:t>
            </a:r>
          </a:p>
          <a:p>
            <a:endParaRPr lang="fr-FR" sz="1200" dirty="0"/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365813" y="834287"/>
            <a:ext cx="8784001" cy="447614"/>
          </a:xfrm>
        </p:spPr>
        <p:txBody>
          <a:bodyPr/>
          <a:lstStyle/>
          <a:p>
            <a:r>
              <a:rPr lang="fr-FR" sz="2400" dirty="0"/>
              <a:t>Les réponses des formations et les choix des candidats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1347790" y="1489959"/>
            <a:ext cx="2657475" cy="325437"/>
          </a:xfrm>
          <a:prstGeom prst="roundRect">
            <a:avLst/>
          </a:prstGeom>
          <a:solidFill>
            <a:srgbClr val="00009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OUI (proposition d’admission)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1357315" y="3205817"/>
            <a:ext cx="2657475" cy="325437"/>
          </a:xfrm>
          <a:prstGeom prst="roundRect">
            <a:avLst/>
          </a:prstGeom>
          <a:solidFill>
            <a:srgbClr val="00009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fr-FR" sz="1200" b="1" kern="0">
                <a:solidFill>
                  <a:prstClr val="white"/>
                </a:solidFill>
                <a:latin typeface="Calibri"/>
              </a:rPr>
              <a:t>OUI (proposition d’admission)</a:t>
            </a:r>
          </a:p>
        </p:txBody>
      </p:sp>
    </p:spTree>
    <p:extLst>
      <p:ext uri="{BB962C8B-B14F-4D97-AF65-F5344CB8AC3E}">
        <p14:creationId xmlns:p14="http://schemas.microsoft.com/office/powerpoint/2010/main" val="933716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F0642F-5429-4B55-9410-7EBA6B31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DD8A-AB48-4203-B0F3-C531694220EC}" type="datetime1">
              <a:rPr lang="fr-FR" smtClean="0"/>
              <a:t>22/01/2024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BB748D-6EC3-424A-B6B4-EA9EA4EB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FB86E7-B88A-41BB-9317-9A27F74A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8908-FC9B-48C7-AB20-C579843CC700}" type="slidenum">
              <a:rPr lang="fr-FR" smtClean="0"/>
              <a:t>34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234BED-5B06-4E43-8A0C-77A6C6A7C11A}"/>
              </a:ext>
            </a:extLst>
          </p:cNvPr>
          <p:cNvSpPr txBox="1"/>
          <p:nvPr/>
        </p:nvSpPr>
        <p:spPr>
          <a:xfrm>
            <a:off x="2953266" y="207796"/>
            <a:ext cx="619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Exemple de vœux </a:t>
            </a:r>
            <a:r>
              <a:rPr lang="fr-FR" dirty="0" err="1">
                <a:solidFill>
                  <a:srgbClr val="C00000"/>
                </a:solidFill>
              </a:rPr>
              <a:t>Parcoursup</a:t>
            </a:r>
            <a:r>
              <a:rPr lang="fr-FR" dirty="0">
                <a:solidFill>
                  <a:srgbClr val="C00000"/>
                </a:solidFill>
              </a:rPr>
              <a:t> de Luna, en </a:t>
            </a:r>
            <a:r>
              <a:rPr lang="fr-FR" b="1" dirty="0">
                <a:solidFill>
                  <a:srgbClr val="C00000"/>
                </a:solidFill>
              </a:rPr>
              <a:t>terminale STL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F99FA-78AD-44FB-B88D-375B3F3D99D6}"/>
              </a:ext>
            </a:extLst>
          </p:cNvPr>
          <p:cNvSpPr/>
          <p:nvPr/>
        </p:nvSpPr>
        <p:spPr>
          <a:xfrm>
            <a:off x="321276" y="1834589"/>
            <a:ext cx="3904735" cy="420130"/>
          </a:xfrm>
          <a:prstGeom prst="rect">
            <a:avLst/>
          </a:prstGeom>
          <a:solidFill>
            <a:srgbClr val="70F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CPGE TSI, Lycée A. Briand St Nazaire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917C6-F150-4FF5-9204-2D92F1B36FD7}"/>
              </a:ext>
            </a:extLst>
          </p:cNvPr>
          <p:cNvSpPr/>
          <p:nvPr/>
        </p:nvSpPr>
        <p:spPr>
          <a:xfrm>
            <a:off x="321276" y="2308264"/>
            <a:ext cx="3904735" cy="420130"/>
          </a:xfrm>
          <a:prstGeom prst="rect">
            <a:avLst/>
          </a:prstGeom>
          <a:solidFill>
            <a:srgbClr val="70F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CPGE TSI, Lycée Touchard Le Mans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3F302F-1E94-43F1-B978-58C8EE1C0625}"/>
              </a:ext>
            </a:extLst>
          </p:cNvPr>
          <p:cNvSpPr/>
          <p:nvPr/>
        </p:nvSpPr>
        <p:spPr>
          <a:xfrm>
            <a:off x="317925" y="3261868"/>
            <a:ext cx="3908086" cy="420130"/>
          </a:xfrm>
          <a:prstGeom prst="rect">
            <a:avLst/>
          </a:prstGeom>
          <a:solidFill>
            <a:srgbClr val="70F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BUT Mesures physiques, IUT St Nazaire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151AF9-B7F8-4D08-87D7-A68B920A80A5}"/>
              </a:ext>
            </a:extLst>
          </p:cNvPr>
          <p:cNvSpPr/>
          <p:nvPr/>
        </p:nvSpPr>
        <p:spPr>
          <a:xfrm>
            <a:off x="317925" y="1351006"/>
            <a:ext cx="3908086" cy="420130"/>
          </a:xfrm>
          <a:prstGeom prst="rect">
            <a:avLst/>
          </a:prstGeom>
          <a:solidFill>
            <a:srgbClr val="70F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CITI (ENSCR) Chimie Rennes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69210B-6040-4658-B0B3-71FD5C5046C1}"/>
              </a:ext>
            </a:extLst>
          </p:cNvPr>
          <p:cNvSpPr/>
          <p:nvPr/>
        </p:nvSpPr>
        <p:spPr>
          <a:xfrm>
            <a:off x="317925" y="4218544"/>
            <a:ext cx="3908086" cy="420130"/>
          </a:xfrm>
          <a:prstGeom prst="rect">
            <a:avLst/>
          </a:prstGeom>
          <a:solidFill>
            <a:srgbClr val="70F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Licence Chimie Univ. de Nantes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78A69A-AF29-495E-969A-8CE020CA5BF3}"/>
              </a:ext>
            </a:extLst>
          </p:cNvPr>
          <p:cNvSpPr/>
          <p:nvPr/>
        </p:nvSpPr>
        <p:spPr>
          <a:xfrm>
            <a:off x="317925" y="2807819"/>
            <a:ext cx="3908086" cy="420130"/>
          </a:xfrm>
          <a:prstGeom prst="rect">
            <a:avLst/>
          </a:prstGeom>
          <a:solidFill>
            <a:srgbClr val="70F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BUT Chimie, IUT Rennes</a:t>
            </a:r>
            <a:endParaRPr lang="fr-FR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D2D7B1-3F8B-419F-AD35-0B09FA5C9D4E}"/>
              </a:ext>
            </a:extLst>
          </p:cNvPr>
          <p:cNvSpPr/>
          <p:nvPr/>
        </p:nvSpPr>
        <p:spPr>
          <a:xfrm>
            <a:off x="317925" y="3741397"/>
            <a:ext cx="3908086" cy="420130"/>
          </a:xfrm>
          <a:prstGeom prst="rect">
            <a:avLst/>
          </a:prstGeom>
          <a:solidFill>
            <a:srgbClr val="70F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BTS Métiers de la chimie ETSCO Angers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15CB4-B585-42A0-A0FD-D46519F3AFAB}"/>
              </a:ext>
            </a:extLst>
          </p:cNvPr>
          <p:cNvSpPr/>
          <p:nvPr/>
        </p:nvSpPr>
        <p:spPr>
          <a:xfrm>
            <a:off x="4287793" y="1351006"/>
            <a:ext cx="1581665" cy="420130"/>
          </a:xfrm>
          <a:prstGeom prst="rect">
            <a:avLst/>
          </a:prstGeom>
          <a:solidFill>
            <a:srgbClr val="F4F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NON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F2C2C3-2451-4CD7-8E1B-A0C9B7E457DA}"/>
              </a:ext>
            </a:extLst>
          </p:cNvPr>
          <p:cNvSpPr/>
          <p:nvPr/>
        </p:nvSpPr>
        <p:spPr>
          <a:xfrm>
            <a:off x="4287792" y="1826351"/>
            <a:ext cx="1581665" cy="420130"/>
          </a:xfrm>
          <a:prstGeom prst="rect">
            <a:avLst/>
          </a:prstGeom>
          <a:solidFill>
            <a:srgbClr val="F4F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En attente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80850E-4B2C-4D66-9693-7B1252B594BC}"/>
              </a:ext>
            </a:extLst>
          </p:cNvPr>
          <p:cNvSpPr/>
          <p:nvPr/>
        </p:nvSpPr>
        <p:spPr>
          <a:xfrm>
            <a:off x="4287793" y="2308264"/>
            <a:ext cx="1581665" cy="420130"/>
          </a:xfrm>
          <a:prstGeom prst="rect">
            <a:avLst/>
          </a:prstGeom>
          <a:solidFill>
            <a:srgbClr val="F4F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C00000"/>
                </a:solidFill>
              </a:rPr>
              <a:t>En attente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C9346B-EFA9-4A04-8CF2-9C3D0EF7BCD9}"/>
              </a:ext>
            </a:extLst>
          </p:cNvPr>
          <p:cNvSpPr/>
          <p:nvPr/>
        </p:nvSpPr>
        <p:spPr>
          <a:xfrm>
            <a:off x="4287794" y="2807819"/>
            <a:ext cx="1581665" cy="420130"/>
          </a:xfrm>
          <a:prstGeom prst="rect">
            <a:avLst/>
          </a:prstGeom>
          <a:solidFill>
            <a:srgbClr val="F4F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Oui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69A130-D0CA-4D29-9D34-562896480A49}"/>
              </a:ext>
            </a:extLst>
          </p:cNvPr>
          <p:cNvSpPr/>
          <p:nvPr/>
        </p:nvSpPr>
        <p:spPr>
          <a:xfrm>
            <a:off x="4287794" y="3293851"/>
            <a:ext cx="1581665" cy="420130"/>
          </a:xfrm>
          <a:prstGeom prst="rect">
            <a:avLst/>
          </a:prstGeom>
          <a:solidFill>
            <a:srgbClr val="F4F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C00000"/>
                </a:solidFill>
              </a:rPr>
              <a:t>En attente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EDE711-70E4-4EC0-AF0E-EAF77A149FD7}"/>
              </a:ext>
            </a:extLst>
          </p:cNvPr>
          <p:cNvSpPr/>
          <p:nvPr/>
        </p:nvSpPr>
        <p:spPr>
          <a:xfrm>
            <a:off x="4287792" y="3765077"/>
            <a:ext cx="1581665" cy="420130"/>
          </a:xfrm>
          <a:prstGeom prst="rect">
            <a:avLst/>
          </a:prstGeom>
          <a:solidFill>
            <a:srgbClr val="F4F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Oui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A690EF-5A1D-49FF-92D1-F8819592B596}"/>
              </a:ext>
            </a:extLst>
          </p:cNvPr>
          <p:cNvSpPr/>
          <p:nvPr/>
        </p:nvSpPr>
        <p:spPr>
          <a:xfrm>
            <a:off x="4287796" y="4244541"/>
            <a:ext cx="1581665" cy="420130"/>
          </a:xfrm>
          <a:prstGeom prst="rect">
            <a:avLst/>
          </a:prstGeom>
          <a:solidFill>
            <a:srgbClr val="F4F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Oui si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7218B6C-CAD1-420E-8A3B-00C993D21029}"/>
              </a:ext>
            </a:extLst>
          </p:cNvPr>
          <p:cNvCxnSpPr>
            <a:cxnSpLocks/>
            <a:endCxn id="18" idx="3"/>
          </p:cNvCxnSpPr>
          <p:nvPr/>
        </p:nvCxnSpPr>
        <p:spPr>
          <a:xfrm flipH="1" flipV="1">
            <a:off x="5869459" y="3017884"/>
            <a:ext cx="1141877" cy="84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C8A3A2F-CA21-4369-BE9F-5A0CA8500805}"/>
              </a:ext>
            </a:extLst>
          </p:cNvPr>
          <p:cNvCxnSpPr>
            <a:cxnSpLocks/>
          </p:cNvCxnSpPr>
          <p:nvPr/>
        </p:nvCxnSpPr>
        <p:spPr>
          <a:xfrm flipH="1">
            <a:off x="5869460" y="3830890"/>
            <a:ext cx="1141876" cy="58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F503226-012B-4D73-BDFE-5314CDF20385}"/>
              </a:ext>
            </a:extLst>
          </p:cNvPr>
          <p:cNvCxnSpPr>
            <a:cxnSpLocks/>
          </p:cNvCxnSpPr>
          <p:nvPr/>
        </p:nvCxnSpPr>
        <p:spPr>
          <a:xfrm flipH="1">
            <a:off x="5883523" y="3867665"/>
            <a:ext cx="1155938" cy="490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3DBBE0E-66C9-4E35-B791-7850B6853CCB}"/>
              </a:ext>
            </a:extLst>
          </p:cNvPr>
          <p:cNvCxnSpPr>
            <a:cxnSpLocks/>
          </p:cNvCxnSpPr>
          <p:nvPr/>
        </p:nvCxnSpPr>
        <p:spPr>
          <a:xfrm flipH="1" flipV="1">
            <a:off x="5855397" y="1924578"/>
            <a:ext cx="1141877" cy="84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B45010B-AD0D-4717-A3CA-294EF9D8A0E2}"/>
              </a:ext>
            </a:extLst>
          </p:cNvPr>
          <p:cNvCxnSpPr>
            <a:cxnSpLocks/>
          </p:cNvCxnSpPr>
          <p:nvPr/>
        </p:nvCxnSpPr>
        <p:spPr>
          <a:xfrm flipH="1" flipV="1">
            <a:off x="5829592" y="2555023"/>
            <a:ext cx="1127816" cy="28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E7541AC-5687-45A4-B3F2-D0A4CEAE7F4F}"/>
              </a:ext>
            </a:extLst>
          </p:cNvPr>
          <p:cNvCxnSpPr>
            <a:cxnSpLocks/>
          </p:cNvCxnSpPr>
          <p:nvPr/>
        </p:nvCxnSpPr>
        <p:spPr>
          <a:xfrm flipH="1">
            <a:off x="5872810" y="2699707"/>
            <a:ext cx="1099689" cy="705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DDACF3BB-5047-4281-B56C-0BCB009870CF}"/>
              </a:ext>
            </a:extLst>
          </p:cNvPr>
          <p:cNvSpPr/>
          <p:nvPr/>
        </p:nvSpPr>
        <p:spPr>
          <a:xfrm>
            <a:off x="6610459" y="1442615"/>
            <a:ext cx="2322790" cy="30480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Candidature refusée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EFD935B2-8DF0-4877-B612-62FE8B517136}"/>
              </a:ext>
            </a:extLst>
          </p:cNvPr>
          <p:cNvSpPr/>
          <p:nvPr/>
        </p:nvSpPr>
        <p:spPr>
          <a:xfrm>
            <a:off x="6610459" y="2466945"/>
            <a:ext cx="2448009" cy="511457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Luna peut maintenir ses vœux si elle le souhaite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6B5783F2-D7A9-4375-A337-183AAA2CC3C7}"/>
              </a:ext>
            </a:extLst>
          </p:cNvPr>
          <p:cNvSpPr/>
          <p:nvPr/>
        </p:nvSpPr>
        <p:spPr>
          <a:xfrm>
            <a:off x="6461492" y="3550865"/>
            <a:ext cx="2596976" cy="490944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Luna accepte un vœu et renonce aux 2 autres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E9177E8-52B7-4A0F-A465-8BA60DA10066}"/>
              </a:ext>
            </a:extLst>
          </p:cNvPr>
          <p:cNvSpPr/>
          <p:nvPr/>
        </p:nvSpPr>
        <p:spPr>
          <a:xfrm>
            <a:off x="1585145" y="897930"/>
            <a:ext cx="3657600" cy="298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Réponses reçues le 30 Mai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4862FDE9-7280-48BB-A31B-62063A222D0B}"/>
              </a:ext>
            </a:extLst>
          </p:cNvPr>
          <p:cNvSpPr/>
          <p:nvPr/>
        </p:nvSpPr>
        <p:spPr>
          <a:xfrm>
            <a:off x="6104238" y="939134"/>
            <a:ext cx="2954229" cy="298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Choix dans les délais indiqués</a:t>
            </a:r>
          </a:p>
        </p:txBody>
      </p:sp>
    </p:spTree>
    <p:extLst>
      <p:ext uri="{BB962C8B-B14F-4D97-AF65-F5344CB8AC3E}">
        <p14:creationId xmlns:p14="http://schemas.microsoft.com/office/powerpoint/2010/main" val="1734510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71550"/>
            <a:ext cx="8424000" cy="447614"/>
          </a:xfrm>
        </p:spPr>
        <p:txBody>
          <a:bodyPr/>
          <a:lstStyle/>
          <a:p>
            <a:r>
              <a:rPr lang="fr-FR" sz="2400" dirty="0"/>
              <a:t>Des solutions pour les candidats qui n’ont pas reçu de proposition d’admission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51862" y="1572324"/>
            <a:ext cx="8612626" cy="3435886"/>
          </a:xfrm>
        </p:spPr>
        <p:txBody>
          <a:bodyPr/>
          <a:lstStyle/>
          <a:p>
            <a:pPr lvl="0"/>
            <a:r>
              <a:rPr lang="fr-FR" sz="1500" b="1" dirty="0">
                <a:solidFill>
                  <a:srgbClr val="EC130E"/>
                </a:solidFill>
              </a:rPr>
              <a:t>&gt;</a:t>
            </a:r>
            <a:r>
              <a:rPr lang="fr-FR" sz="1500" b="1" dirty="0"/>
              <a:t> </a:t>
            </a:r>
            <a:r>
              <a:rPr lang="fr-FR" sz="1500" b="1" dirty="0">
                <a:solidFill>
                  <a:schemeClr val="bg1"/>
                </a:solidFill>
                <a:highlight>
                  <a:srgbClr val="0000FF"/>
                </a:highlight>
              </a:rPr>
              <a:t>Dès le 30 mai 2024 </a:t>
            </a:r>
            <a:r>
              <a:rPr lang="fr-FR" sz="1500" dirty="0"/>
              <a:t>: </a:t>
            </a:r>
            <a:r>
              <a:rPr lang="fr-FR" sz="1500" dirty="0">
                <a:solidFill>
                  <a:schemeClr val="tx1"/>
                </a:solidFill>
              </a:rPr>
              <a:t>les lycéens qui n'ont fait que des demandes en formations sélectives et qui n’ont reçu que des réponses négatives peuvent </a:t>
            </a:r>
            <a:r>
              <a:rPr lang="fr-FR" sz="1500" b="1" dirty="0"/>
              <a:t>demander</a:t>
            </a:r>
            <a:r>
              <a:rPr lang="fr-FR" sz="1500" dirty="0"/>
              <a:t> </a:t>
            </a:r>
            <a:r>
              <a:rPr lang="fr-FR" sz="1500" b="1" dirty="0"/>
              <a:t>un accompagnement individuel ou collectif au lycée ou dans un CIO</a:t>
            </a:r>
            <a:r>
              <a:rPr lang="fr-FR" sz="1500" dirty="0"/>
              <a:t> </a:t>
            </a:r>
            <a:r>
              <a:rPr lang="fr-FR" sz="1500" b="1" dirty="0"/>
              <a:t>pour définir un nouveau projet d’orientation et préparer la phase complémentaire</a:t>
            </a:r>
          </a:p>
          <a:p>
            <a:pPr lvl="0"/>
            <a:endParaRPr lang="fr-FR" sz="800" dirty="0"/>
          </a:p>
          <a:p>
            <a:pPr lvl="0"/>
            <a:r>
              <a:rPr lang="fr-FR" sz="1500" b="1" dirty="0">
                <a:solidFill>
                  <a:srgbClr val="EC130E"/>
                </a:solidFill>
              </a:rPr>
              <a:t>&gt;</a:t>
            </a:r>
            <a:r>
              <a:rPr lang="fr-FR" sz="1500" b="1" dirty="0"/>
              <a:t> </a:t>
            </a:r>
            <a:r>
              <a:rPr lang="fr-FR" sz="1500" b="1" dirty="0">
                <a:solidFill>
                  <a:schemeClr val="bg1"/>
                </a:solidFill>
                <a:highlight>
                  <a:srgbClr val="0000FF"/>
                </a:highlight>
              </a:rPr>
              <a:t>Du 11 juin au 12 septembre 2024 </a:t>
            </a:r>
            <a:r>
              <a:rPr lang="fr-FR" sz="1500" dirty="0"/>
              <a:t>: </a:t>
            </a:r>
            <a:r>
              <a:rPr lang="fr-FR" sz="1500" dirty="0">
                <a:solidFill>
                  <a:schemeClr val="tx1"/>
                </a:solidFill>
              </a:rPr>
              <a:t>pendant la </a:t>
            </a:r>
            <a:r>
              <a:rPr lang="fr-FR" sz="1500" b="1" u="sng" dirty="0"/>
              <a:t>phase complémentaire</a:t>
            </a:r>
            <a:r>
              <a:rPr lang="fr-FR" sz="1500" dirty="0">
                <a:solidFill>
                  <a:schemeClr val="tx1"/>
                </a:solidFill>
              </a:rPr>
              <a:t>, les lycéens peuvent </a:t>
            </a:r>
            <a:r>
              <a:rPr lang="fr-FR" sz="1500" b="1" dirty="0"/>
              <a:t>formuler jusqu’à 10 nouveaux vœux et répondre aux propositions dans des formations disposant de places disponibles</a:t>
            </a:r>
          </a:p>
          <a:p>
            <a:pPr lvl="0"/>
            <a:endParaRPr lang="fr-FR" sz="800" dirty="0"/>
          </a:p>
          <a:p>
            <a:pPr lvl="0"/>
            <a:r>
              <a:rPr lang="fr-FR" sz="1500" b="1" dirty="0">
                <a:solidFill>
                  <a:srgbClr val="EC130E"/>
                </a:solidFill>
              </a:rPr>
              <a:t>&gt; </a:t>
            </a:r>
            <a:r>
              <a:rPr lang="fr-FR" sz="1500" b="1" dirty="0">
                <a:solidFill>
                  <a:schemeClr val="bg1"/>
                </a:solidFill>
                <a:highlight>
                  <a:srgbClr val="0000FF"/>
                </a:highlight>
              </a:rPr>
              <a:t>A partir du 4 juillet 2024 </a:t>
            </a:r>
            <a:r>
              <a:rPr lang="fr-FR" sz="1500" dirty="0"/>
              <a:t>: </a:t>
            </a:r>
            <a:r>
              <a:rPr lang="fr-FR" sz="1500" dirty="0">
                <a:solidFill>
                  <a:schemeClr val="tx1"/>
                </a:solidFill>
              </a:rPr>
              <a:t>les candidats n’ayant pas eu de proposition peuvent solliciter depuis leur dossier </a:t>
            </a:r>
            <a:r>
              <a:rPr lang="fr-FR" sz="1500" b="1" dirty="0"/>
              <a:t>l’accompagnement de la </a:t>
            </a:r>
            <a:r>
              <a:rPr lang="fr-FR" sz="1500" b="1" u="sng" dirty="0"/>
              <a:t>Commission d’Accès à l’Enseignement Supérieur</a:t>
            </a:r>
            <a:r>
              <a:rPr lang="fr-FR" sz="1500" u="sng" dirty="0"/>
              <a:t> </a:t>
            </a:r>
            <a:r>
              <a:rPr lang="fr-FR" sz="1500" b="1" dirty="0"/>
              <a:t>(CAES) </a:t>
            </a:r>
            <a:r>
              <a:rPr lang="fr-FR" sz="1500" dirty="0">
                <a:solidFill>
                  <a:schemeClr val="tx1"/>
                </a:solidFill>
              </a:rPr>
              <a:t>de leur académie : elle étudie leur dossier et les aide à trouver une formation au plus près de leur projet en fonction des places disponibles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853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42336" y="978694"/>
            <a:ext cx="8424000" cy="3269921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2000" b="1" dirty="0">
              <a:solidFill>
                <a:srgbClr val="F28E65"/>
              </a:solidFill>
              <a:highlight>
                <a:srgbClr val="0000FF"/>
              </a:highlight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400" b="1" dirty="0">
                <a:solidFill>
                  <a:schemeClr val="bg1"/>
                </a:solidFill>
                <a:highlight>
                  <a:srgbClr val="0000FF"/>
                </a:highlight>
              </a:rPr>
              <a:t>Le numéro vert (à partir du 17 janvier 2024) </a:t>
            </a:r>
            <a:r>
              <a:rPr lang="fr-FR" sz="2000" dirty="0">
                <a:solidFill>
                  <a:srgbClr val="3D566E"/>
                </a:solidFill>
              </a:rPr>
              <a:t>: </a:t>
            </a:r>
            <a:r>
              <a:rPr lang="fr-FR" sz="2000" b="1" dirty="0"/>
              <a:t>0 800 400 070 </a:t>
            </a:r>
            <a:endParaRPr lang="fr-FR" sz="2000" dirty="0">
              <a:solidFill>
                <a:schemeClr val="tx1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8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8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400" b="1" dirty="0">
                <a:solidFill>
                  <a:schemeClr val="bg1"/>
                </a:solidFill>
                <a:highlight>
                  <a:srgbClr val="0000FF"/>
                </a:highlight>
              </a:rPr>
              <a:t>La messagerie contact</a:t>
            </a:r>
            <a:r>
              <a:rPr lang="fr-FR" sz="2000" b="1" dirty="0"/>
              <a:t> </a:t>
            </a:r>
            <a:r>
              <a:rPr lang="fr-FR" sz="2000" dirty="0">
                <a:solidFill>
                  <a:schemeClr val="tx1"/>
                </a:solidFill>
              </a:rPr>
              <a:t>depuis le dossier candidat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800" dirty="0">
              <a:solidFill>
                <a:srgbClr val="3D566E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8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400" b="1" dirty="0">
                <a:solidFill>
                  <a:schemeClr val="bg1"/>
                </a:solidFill>
                <a:highlight>
                  <a:srgbClr val="0000FF"/>
                </a:highlight>
              </a:rPr>
              <a:t>Les réseaux sociaux pour suivre l’actualité de Parcoursup et recevoir des conseils </a:t>
            </a:r>
            <a:r>
              <a:rPr lang="fr-FR" sz="2000" dirty="0">
                <a:solidFill>
                  <a:schemeClr val="tx1"/>
                </a:solidFill>
              </a:rPr>
              <a:t>(Parcoursup_info sur Twitter/X et </a:t>
            </a:r>
            <a:r>
              <a:rPr lang="fr-FR" sz="2000" dirty="0" err="1">
                <a:solidFill>
                  <a:schemeClr val="tx1"/>
                </a:solidFill>
              </a:rPr>
              <a:t>Parcoursupinfo</a:t>
            </a:r>
            <a:r>
              <a:rPr lang="fr-FR" sz="2000" dirty="0">
                <a:solidFill>
                  <a:schemeClr val="tx1"/>
                </a:solidFill>
              </a:rPr>
              <a:t> sur Instagram et Facebook)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2800" b="1" dirty="0"/>
              <a:t>	</a:t>
            </a:r>
            <a:endParaRPr lang="fr-FR" sz="1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514725" y="86105"/>
            <a:ext cx="5250331" cy="540000"/>
          </a:xfrm>
          <a:prstGeom prst="roundRect">
            <a:avLst/>
          </a:prstGeom>
          <a:solidFill>
            <a:srgbClr val="34C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 services pour vous informer et répondre à vos questions tout au long de la procédure</a:t>
            </a:r>
          </a:p>
        </p:txBody>
      </p:sp>
    </p:spTree>
    <p:extLst>
      <p:ext uri="{BB962C8B-B14F-4D97-AF65-F5344CB8AC3E}">
        <p14:creationId xmlns:p14="http://schemas.microsoft.com/office/powerpoint/2010/main" val="674852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396E1-91E5-4A48-A0D5-62B1A76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www.messervices.etudiant.gouv.fr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1C2B3C-4911-4A03-9A31-A8F1076C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494-E4EE-412C-857E-B95196F97DA5}" type="datetime1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FEEB37-96BD-4AF5-A9A8-541A6C9D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3139C6-8024-4A1B-99C1-F61F7857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8908-FC9B-48C7-AB20-C579843CC700}" type="slidenum">
              <a:rPr lang="fr-FR" smtClean="0"/>
              <a:t>37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7EFE91-A853-48E8-B28C-32123EDF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07" y="1375079"/>
            <a:ext cx="3486287" cy="33195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E91FBA-4750-4DD9-9551-DB6CB4512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87" y="1375079"/>
            <a:ext cx="1747029" cy="3408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CECA37-0B5B-47B0-8412-0C01D2480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034" y="1375079"/>
            <a:ext cx="2194810" cy="1686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C1B89A-136F-46EA-8B9D-9E4DE9968978}"/>
              </a:ext>
            </a:extLst>
          </p:cNvPr>
          <p:cNvSpPr/>
          <p:nvPr/>
        </p:nvSpPr>
        <p:spPr>
          <a:xfrm>
            <a:off x="5801072" y="2994668"/>
            <a:ext cx="334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www.paysdelaloire.fr/jeunesse-et-education/les-coups-de-pouce-de-la-region/mes-aides-et-bourses-regionales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bourse de l’enseignement supérieur en écoles, bourses sur critères sociaux, bourses au mérite, aide équipement/mobilité, e-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santé, e-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culture-sport…</a:t>
            </a:r>
          </a:p>
        </p:txBody>
      </p:sp>
      <p:sp>
        <p:nvSpPr>
          <p:cNvPr id="10" name="Rectangle à coins arrondis 11">
            <a:extLst>
              <a:ext uri="{FF2B5EF4-FFF2-40B4-BE49-F238E27FC236}">
                <a16:creationId xmlns:a16="http://schemas.microsoft.com/office/drawing/2014/main" id="{4F8AA9FD-DCD8-41E7-8A2F-66B9F4096EF3}"/>
              </a:ext>
            </a:extLst>
          </p:cNvPr>
          <p:cNvSpPr/>
          <p:nvPr/>
        </p:nvSpPr>
        <p:spPr>
          <a:xfrm>
            <a:off x="4951141" y="131845"/>
            <a:ext cx="3958881" cy="540000"/>
          </a:xfrm>
          <a:prstGeom prst="roundRect">
            <a:avLst/>
          </a:prstGeom>
          <a:solidFill>
            <a:srgbClr val="34C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Dépenses à prévoir et aides</a:t>
            </a:r>
          </a:p>
        </p:txBody>
      </p:sp>
    </p:spTree>
    <p:extLst>
      <p:ext uri="{BB962C8B-B14F-4D97-AF65-F5344CB8AC3E}">
        <p14:creationId xmlns:p14="http://schemas.microsoft.com/office/powerpoint/2010/main" val="172513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DB90935-586C-7370-2950-6C619FD1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936" y="765579"/>
            <a:ext cx="3102030" cy="17448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8A9-1CEF-4186-947A-C0A48822AC6B}"/>
              </a:ext>
            </a:extLst>
          </p:cNvPr>
          <p:cNvSpPr/>
          <p:nvPr/>
        </p:nvSpPr>
        <p:spPr>
          <a:xfrm>
            <a:off x="318052" y="438545"/>
            <a:ext cx="9144000" cy="463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1350" b="1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journées portes ouvertes des universités </a:t>
            </a:r>
          </a:p>
          <a:p>
            <a:pPr marL="214313" indent="-214313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Nantes Université </a:t>
            </a:r>
          </a:p>
          <a:p>
            <a:pPr lvl="1">
              <a:lnSpc>
                <a:spcPct val="107000"/>
              </a:lnSpc>
            </a:pP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Nantes : samedi 10 février 2024 </a:t>
            </a:r>
          </a:p>
          <a:p>
            <a:pPr lvl="1">
              <a:lnSpc>
                <a:spcPct val="107000"/>
              </a:lnSpc>
            </a:pP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Saint-Nazaire : 14 et 17 février 2024</a:t>
            </a:r>
          </a:p>
          <a:p>
            <a:pPr lvl="1">
              <a:lnSpc>
                <a:spcPct val="107000"/>
              </a:lnSpc>
            </a:pP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</a:t>
            </a: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Roche-sur-Yon : samedi 17 février 2024</a:t>
            </a:r>
          </a:p>
          <a:p>
            <a:pPr marL="214313" indent="-214313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Université Angers</a:t>
            </a:r>
          </a:p>
          <a:p>
            <a:pPr lvl="1">
              <a:lnSpc>
                <a:spcPct val="107000"/>
              </a:lnSpc>
            </a:pP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Sites Angers, Cholet, Saumur : samedi 3 février 2024</a:t>
            </a:r>
            <a:endParaRPr lang="fr-FR" sz="135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Mans Université </a:t>
            </a:r>
          </a:p>
          <a:p>
            <a:pPr lvl="1">
              <a:lnSpc>
                <a:spcPct val="107000"/>
              </a:lnSpc>
            </a:pP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Le Mans : samedi 10 février 2024</a:t>
            </a:r>
          </a:p>
          <a:p>
            <a:pPr lvl="1">
              <a:lnSpc>
                <a:spcPct val="107000"/>
              </a:lnSpc>
            </a:pP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Laval : samedi 3 février 2024</a:t>
            </a:r>
          </a:p>
          <a:p>
            <a:pPr>
              <a:lnSpc>
                <a:spcPct val="107000"/>
              </a:lnSpc>
            </a:pPr>
            <a:r>
              <a:rPr lang="fr-FR" sz="135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les </a:t>
            </a:r>
            <a:r>
              <a:rPr lang="fr-FR" sz="135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autres formations</a:t>
            </a:r>
            <a:r>
              <a:rPr lang="fr-FR" sz="135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dates des Portes Ouvertes sont indiquées sur la </a:t>
            </a:r>
            <a:r>
              <a:rPr lang="fr-FR" sz="135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fiche formation</a:t>
            </a:r>
            <a:r>
              <a:rPr lang="fr-FR" sz="135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PARCOURSUP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135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1350" b="1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journées d’immersion à l’université </a:t>
            </a:r>
          </a:p>
          <a:p>
            <a:pPr marL="214313" indent="-214313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Nantes Université « Université à l'essai » : </a:t>
            </a: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26 février au 1</a:t>
            </a:r>
            <a:r>
              <a:rPr lang="fr-FR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mars 2024</a:t>
            </a:r>
          </a:p>
          <a:p>
            <a:pPr marL="214313" indent="-214313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Université Angers « </a:t>
            </a: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M'essayer c'est m'adopter » : </a:t>
            </a: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26 février au 1</a:t>
            </a:r>
            <a:r>
              <a:rPr lang="fr-FR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mars 2024</a:t>
            </a:r>
          </a:p>
          <a:p>
            <a:pPr marL="214313" indent="-214313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fr-FR" sz="13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3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places limité !</a:t>
            </a:r>
          </a:p>
          <a:p>
            <a:r>
              <a:rPr lang="fr-FR" sz="13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PRE-INSCRIPTION OBLIGATOIRE à partir de fin janvier sur : </a:t>
            </a:r>
            <a:r>
              <a:rPr lang="fr-FR" sz="1200" b="1" i="1" u="sng" dirty="0">
                <a:solidFill>
                  <a:srgbClr val="FF0000"/>
                </a:solidFill>
              </a:rPr>
              <a:t>www.univ-nantes.fr/lyceens.fr</a:t>
            </a:r>
            <a:endParaRPr lang="fr-FR" sz="1200" b="1" i="1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35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CD933C-8564-460A-B5A9-CCDB1E81D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36" y="765579"/>
            <a:ext cx="3102030" cy="18719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395AEE-1E7B-4B9F-9DE9-5012C5C975B3}"/>
              </a:ext>
            </a:extLst>
          </p:cNvPr>
          <p:cNvSpPr txBox="1"/>
          <p:nvPr/>
        </p:nvSpPr>
        <p:spPr>
          <a:xfrm>
            <a:off x="4276492" y="209085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ACF880-6A47-4D2D-B9EE-C3BB06457663}"/>
              </a:ext>
            </a:extLst>
          </p:cNvPr>
          <p:cNvSpPr txBox="1"/>
          <p:nvPr/>
        </p:nvSpPr>
        <p:spPr>
          <a:xfrm>
            <a:off x="395869" y="44605"/>
            <a:ext cx="8430079" cy="6007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plus d’info:</a:t>
            </a: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fr-FR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https://lyceens.univ-nantes.fr/sinformer-sur-les-filieres/du-lycee-a-luniversite-les-fiches-profil-par-filiere</a:t>
            </a:r>
          </a:p>
        </p:txBody>
      </p:sp>
    </p:spTree>
    <p:extLst>
      <p:ext uri="{BB962C8B-B14F-4D97-AF65-F5344CB8AC3E}">
        <p14:creationId xmlns:p14="http://schemas.microsoft.com/office/powerpoint/2010/main" val="2991847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ED4FF7-90B2-4846-A4A2-64851A20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C74F-5991-4CA3-BD12-9A468EDB60A3}" type="datetime1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2BA4DE-ADB7-4E72-A004-FE168BA2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7C96DA-6479-41AB-8BC6-A166AB01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8908-FC9B-48C7-AB20-C579843CC700}" type="slidenum">
              <a:rPr lang="fr-FR" smtClean="0"/>
              <a:t>39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D0B8962-7564-4532-8667-B945008FC9CA}"/>
              </a:ext>
            </a:extLst>
          </p:cNvPr>
          <p:cNvSpPr/>
          <p:nvPr/>
        </p:nvSpPr>
        <p:spPr>
          <a:xfrm>
            <a:off x="2446268" y="888553"/>
            <a:ext cx="4522304" cy="650495"/>
          </a:xfrm>
          <a:prstGeom prst="roundRect">
            <a:avLst/>
          </a:prstGeom>
          <a:solidFill>
            <a:srgbClr val="B6F42C"/>
          </a:solidFill>
          <a:ln>
            <a:solidFill>
              <a:srgbClr val="34C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/>
          </a:p>
          <a:p>
            <a:pPr algn="ctr"/>
            <a:r>
              <a:rPr lang="fr-FR" sz="2000" b="1" dirty="0"/>
              <a:t>Permanences des psy-EN</a:t>
            </a:r>
          </a:p>
          <a:p>
            <a:pPr algn="ctr"/>
            <a:endParaRPr lang="fr-FR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0DB7C3-4138-4BE3-AE0A-BDB327DFC64D}"/>
              </a:ext>
            </a:extLst>
          </p:cNvPr>
          <p:cNvSpPr/>
          <p:nvPr/>
        </p:nvSpPr>
        <p:spPr>
          <a:xfrm>
            <a:off x="2286000" y="165288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Au Lycée : Bâtiment Cœur 1</a:t>
            </a:r>
            <a:r>
              <a:rPr lang="fr-FR" sz="14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étage</a:t>
            </a:r>
          </a:p>
          <a:p>
            <a:pPr algn="ctr"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prise de RDV s’effectue auprès de la vie scolaire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1EF1C5-FD52-4AAE-8544-10AA5DD2CC53}"/>
              </a:ext>
            </a:extLst>
          </p:cNvPr>
          <p:cNvSpPr/>
          <p:nvPr/>
        </p:nvSpPr>
        <p:spPr>
          <a:xfrm>
            <a:off x="2396572" y="338331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Au CIO de Saint-Nazaire</a:t>
            </a:r>
            <a:br>
              <a:rPr lang="fr-FR" altLang="fr-FR" sz="1400" dirty="0"/>
            </a:br>
            <a:r>
              <a:rPr lang="fr-FR" altLang="fr-FR" sz="1400" dirty="0"/>
              <a:t>215 Bd du Dr René Laennec</a:t>
            </a:r>
          </a:p>
          <a:p>
            <a:pPr algn="ctr"/>
            <a:r>
              <a:rPr lang="fr-FR" altLang="fr-FR" sz="1400" dirty="0"/>
              <a:t>Ouvert du Lundi au vendredi </a:t>
            </a:r>
          </a:p>
          <a:p>
            <a:pPr algn="ctr"/>
            <a:r>
              <a:rPr lang="fr-FR" altLang="fr-FR" sz="1400" dirty="0"/>
              <a:t>9h-12h et 13h30-17h</a:t>
            </a:r>
          </a:p>
          <a:p>
            <a:pPr algn="ctr"/>
            <a:r>
              <a:rPr lang="fr-FR" altLang="fr-FR" sz="1400" dirty="0"/>
              <a:t>Permanences pendant les vacances scolaires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Contacter le secrétariat : 02 40 22 04 85</a:t>
            </a:r>
          </a:p>
          <a:p>
            <a:pPr algn="ctr"/>
            <a:endParaRPr lang="fr-FR" altLang="fr-FR" sz="1400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C977C0A-CB51-416A-87B5-7C12BF7B5A43}"/>
              </a:ext>
            </a:extLst>
          </p:cNvPr>
          <p:cNvSpPr/>
          <p:nvPr/>
        </p:nvSpPr>
        <p:spPr>
          <a:xfrm>
            <a:off x="758284" y="2233104"/>
            <a:ext cx="2509024" cy="1416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Mme Françoise Ménard</a:t>
            </a:r>
          </a:p>
          <a:p>
            <a:pPr algn="ctr"/>
            <a:r>
              <a:rPr lang="fr-FR" sz="1400" dirty="0"/>
              <a:t>Lundi après-midi</a:t>
            </a:r>
          </a:p>
          <a:p>
            <a:pPr algn="ctr"/>
            <a:r>
              <a:rPr lang="fr-FR" sz="1400" dirty="0"/>
              <a:t>Mardi après-midi</a:t>
            </a:r>
          </a:p>
          <a:p>
            <a:pPr algn="ctr"/>
            <a:r>
              <a:rPr lang="fr-FR" sz="1400" dirty="0"/>
              <a:t>Jeudi toute la journée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C40C859-A123-485B-ADAC-4DC43E72EB36}"/>
              </a:ext>
            </a:extLst>
          </p:cNvPr>
          <p:cNvSpPr/>
          <p:nvPr/>
        </p:nvSpPr>
        <p:spPr>
          <a:xfrm>
            <a:off x="5995429" y="2233105"/>
            <a:ext cx="2509024" cy="1416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Mme Ingrid Vincent</a:t>
            </a:r>
          </a:p>
          <a:p>
            <a:pPr algn="ctr"/>
            <a:r>
              <a:rPr lang="fr-FR" sz="1400" dirty="0"/>
              <a:t>Lundi matin</a:t>
            </a:r>
          </a:p>
          <a:p>
            <a:pPr algn="ctr"/>
            <a:r>
              <a:rPr lang="fr-FR" sz="1400" dirty="0"/>
              <a:t>Mardi après-midi</a:t>
            </a:r>
          </a:p>
          <a:p>
            <a:pPr algn="ctr"/>
            <a:r>
              <a:rPr lang="fr-FR" sz="1400" dirty="0"/>
              <a:t>Vendredi matin</a:t>
            </a:r>
          </a:p>
        </p:txBody>
      </p:sp>
    </p:spTree>
    <p:extLst>
      <p:ext uri="{BB962C8B-B14F-4D97-AF65-F5344CB8AC3E}">
        <p14:creationId xmlns:p14="http://schemas.microsoft.com/office/powerpoint/2010/main" val="186915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2030" y="3591369"/>
            <a:ext cx="9289032" cy="1368152"/>
          </a:xfrm>
        </p:spPr>
        <p:txBody>
          <a:bodyPr/>
          <a:lstStyle/>
          <a:p>
            <a:pPr marL="0" indent="0">
              <a:buNone/>
            </a:pPr>
            <a:br>
              <a:rPr lang="fr-FR" sz="2800" dirty="0"/>
            </a:br>
            <a:r>
              <a:rPr lang="fr-FR" sz="2800" dirty="0">
                <a:solidFill>
                  <a:srgbClr val="000091"/>
                </a:solidFill>
              </a:rPr>
              <a:t>Étape 1 : découvrir les formations et élaborer son projet d’orientation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81" y="823464"/>
            <a:ext cx="5948855" cy="31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69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CA876F-EACF-4967-AEE2-824B3BEB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22/01/2024</a:t>
            </a:fld>
            <a:endParaRPr lang="fr-FR" cap="all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27A304-7F1F-437B-B9BC-796C0278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9F08652-D307-48A8-9B69-2AC14E0A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dirty="0"/>
            </a:br>
            <a:br>
              <a:rPr lang="fr-FR" dirty="0"/>
            </a:br>
            <a:r>
              <a:rPr lang="fr-FR" dirty="0"/>
              <a:t>Merci pour votre attention.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118062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32054" y="369408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bg1"/>
                </a:solidFill>
                <a:highlight>
                  <a:srgbClr val="0000FF"/>
                </a:highlight>
              </a:rPr>
              <a:t>Avenirs.onisep.fr</a:t>
            </a:r>
          </a:p>
          <a:p>
            <a:pPr algn="just"/>
            <a:r>
              <a:rPr lang="fr-FR" sz="1300" dirty="0"/>
              <a:t>Retrouvez toutes les informations sélectionnées par l’Onisep sur les filières, les formations, les métiers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4306274" y="3694081"/>
            <a:ext cx="4703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err="1">
                <a:solidFill>
                  <a:schemeClr val="bg1"/>
                </a:solidFill>
                <a:highlight>
                  <a:srgbClr val="0000FF"/>
                </a:highlight>
              </a:rPr>
              <a:t>Parcoursup.fr</a:t>
            </a:r>
            <a:r>
              <a:rPr lang="fr-FR" sz="1500" b="1" dirty="0">
                <a:solidFill>
                  <a:schemeClr val="bg1"/>
                </a:solidFill>
                <a:highlight>
                  <a:srgbClr val="0000FF"/>
                </a:highlight>
              </a:rPr>
              <a:t> : </a:t>
            </a:r>
            <a:r>
              <a:rPr lang="fr-FR" sz="1500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300" dirty="0"/>
              <a:t>Le moteur de recherche </a:t>
            </a:r>
            <a:r>
              <a:rPr lang="fr-FR" sz="1300" dirty="0" err="1"/>
              <a:t>Parcoursup</a:t>
            </a:r>
            <a:r>
              <a:rPr lang="fr-FR" sz="1300" dirty="0"/>
              <a:t>: </a:t>
            </a:r>
          </a:p>
          <a:p>
            <a:pPr marL="285750" indent="-285750">
              <a:buFontTx/>
              <a:buChar char="-"/>
            </a:pPr>
            <a:r>
              <a:rPr lang="fr-FR" sz="1300" dirty="0"/>
              <a:t>un accès vers d’autres sites numériques d’aide à l’orientation et un lien vers le site de votre Région </a:t>
            </a:r>
          </a:p>
        </p:txBody>
      </p:sp>
      <p:sp>
        <p:nvSpPr>
          <p:cNvPr id="2" name="Rectangle à coins arrondis 6">
            <a:extLst>
              <a:ext uri="{FF2B5EF4-FFF2-40B4-BE49-F238E27FC236}">
                <a16:creationId xmlns:a16="http://schemas.microsoft.com/office/drawing/2014/main" id="{D6B32044-2777-BA50-5830-243AE6AF7D20}"/>
              </a:ext>
            </a:extLst>
          </p:cNvPr>
          <p:cNvSpPr/>
          <p:nvPr/>
        </p:nvSpPr>
        <p:spPr>
          <a:xfrm>
            <a:off x="4211960" y="195486"/>
            <a:ext cx="4464497" cy="344514"/>
          </a:xfrm>
          <a:prstGeom prst="roundRect">
            <a:avLst/>
          </a:prstGeom>
          <a:solidFill>
            <a:srgbClr val="FF9575">
              <a:alpha val="69804"/>
            </a:srgb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Des outils pour préparer votre projet d’orientation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03844"/>
            <a:ext cx="4172464" cy="22449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96217"/>
            <a:ext cx="3800393" cy="16602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83F05B2-BB36-422E-A4E6-6C885D9FA766}"/>
              </a:ext>
            </a:extLst>
          </p:cNvPr>
          <p:cNvSpPr txBox="1"/>
          <p:nvPr/>
        </p:nvSpPr>
        <p:spPr>
          <a:xfrm>
            <a:off x="432054" y="842180"/>
            <a:ext cx="380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https://avenirs.onisep.fr/eleves/preparer-parcoursup-et-choisir-son-orientation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571579-5EB3-4894-863C-218E57AE39CD}"/>
              </a:ext>
            </a:extLst>
          </p:cNvPr>
          <p:cNvSpPr txBox="1"/>
          <p:nvPr/>
        </p:nvSpPr>
        <p:spPr>
          <a:xfrm>
            <a:off x="4522034" y="836867"/>
            <a:ext cx="4272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https://dossier.parcoursup.fr/Candidat/carte</a:t>
            </a:r>
          </a:p>
        </p:txBody>
      </p:sp>
    </p:spTree>
    <p:extLst>
      <p:ext uri="{BB962C8B-B14F-4D97-AF65-F5344CB8AC3E}">
        <p14:creationId xmlns:p14="http://schemas.microsoft.com/office/powerpoint/2010/main" val="222719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42336" y="1396654"/>
            <a:ext cx="8424000" cy="2829658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2 professeurs principaux en terminale</a:t>
            </a:r>
            <a:r>
              <a:rPr lang="fr-FR" sz="1600" b="1" dirty="0"/>
              <a:t> </a:t>
            </a:r>
            <a:r>
              <a:rPr lang="fr-FR" sz="1600" dirty="0">
                <a:solidFill>
                  <a:schemeClr val="tx1"/>
                </a:solidFill>
              </a:rPr>
              <a:t>pour un suivi personnalisé avec l’appui des</a:t>
            </a:r>
            <a:r>
              <a:rPr lang="fr-FR" sz="1600" dirty="0"/>
              <a:t>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psychologues de l’Education nationale </a:t>
            </a:r>
          </a:p>
          <a:p>
            <a:pPr marL="285750" indent="-285750">
              <a:spcAft>
                <a:spcPts val="1200"/>
              </a:spcAft>
              <a:buClr>
                <a:srgbClr val="ED7454"/>
              </a:buClr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bg1"/>
              </a:solidFill>
              <a:highlight>
                <a:srgbClr val="0000FF"/>
              </a:highlight>
            </a:endParaRPr>
          </a:p>
          <a:p>
            <a:pPr marL="285750" indent="-285750">
              <a:spcAft>
                <a:spcPts val="1200"/>
              </a:spcAft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Des heures d’accompagnement personnalisé</a:t>
            </a:r>
            <a:r>
              <a:rPr lang="fr-FR" sz="1600" b="1" dirty="0">
                <a:solidFill>
                  <a:srgbClr val="F28E65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consacrées à l’orientation intégrées à l’emploi du temps des élèves</a:t>
            </a:r>
          </a:p>
          <a:p>
            <a:pPr marL="285750" indent="-285750">
              <a:spcAft>
                <a:spcPts val="1200"/>
              </a:spcAft>
              <a:buClr>
                <a:srgbClr val="ED7454"/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Des temps forts : </a:t>
            </a:r>
            <a:r>
              <a:rPr lang="fr-FR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semaines de l’orientation, débats, forums</a:t>
            </a:r>
            <a:r>
              <a:rPr lang="fr-FR" sz="1600" b="1" dirty="0"/>
              <a:t> </a:t>
            </a:r>
            <a:r>
              <a:rPr lang="fr-FR" sz="1600" dirty="0">
                <a:solidFill>
                  <a:schemeClr val="tx1"/>
                </a:solidFill>
              </a:rPr>
              <a:t>pour échanger avec des étudiants, des professionnels, des acteurs des différentes formations (en présentiel ou en ligne) 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186673" y="119831"/>
            <a:ext cx="3579663" cy="540000"/>
          </a:xfrm>
          <a:prstGeom prst="roundRect">
            <a:avLst/>
          </a:prstGeom>
          <a:solidFill>
            <a:srgbClr val="FF9575">
              <a:alpha val="69804"/>
            </a:srgbClr>
          </a:solidFill>
          <a:ln w="12700" cap="flat" cmpd="sng" algn="ctr">
            <a:solidFill>
              <a:srgbClr val="FF957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kern="0" dirty="0">
                <a:solidFill>
                  <a:srgbClr val="000091"/>
                </a:solidFill>
                <a:latin typeface="Arial"/>
              </a:rPr>
              <a:t>L’accompagnement à l’orientation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96071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30E9B0-8D02-436D-A125-C3F3A8CF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FA0773D-3F28-40F9-B9EA-54498D76AC91}" type="datetime1">
              <a:rPr lang="fr-FR" cap="all" smtClean="0"/>
              <a:t>22/01/2024</a:t>
            </a:fld>
            <a:endParaRPr lang="fr-FR" cap="all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4B55D3-3803-40CC-9436-6895F875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938BCC-CF1A-4D47-9D97-338FC36EA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E87CC7-C356-4FC6-914F-91A5D9CFA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9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DAC25A-9049-4468-B73A-78C94E1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22/01/2024</a:t>
            </a:fld>
            <a:endParaRPr lang="fr-FR" cap="all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64AE6C-B488-4E32-95E7-9E93CE2A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B83116-5C64-49C4-ACA2-868EDABFD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733500"/>
            <a:ext cx="8208914" cy="1500177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515C02A5-2786-4F7D-902F-310D7B34090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7544" y="1884421"/>
            <a:ext cx="8208912" cy="2899079"/>
          </a:xfrm>
          <a:prstGeom prst="rect">
            <a:avLst/>
          </a:prstGeom>
        </p:spPr>
      </p:pic>
      <p:sp>
        <p:nvSpPr>
          <p:cNvPr id="11" name="Rectangle à coins arrondis 6">
            <a:extLst>
              <a:ext uri="{FF2B5EF4-FFF2-40B4-BE49-F238E27FC236}">
                <a16:creationId xmlns:a16="http://schemas.microsoft.com/office/drawing/2014/main" id="{F0E0107B-5D18-45A1-AFBE-519419FDC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702" y="193319"/>
            <a:ext cx="2865903" cy="360362"/>
          </a:xfrm>
          <a:prstGeom prst="roundRect">
            <a:avLst/>
          </a:prstGeom>
          <a:solidFill>
            <a:srgbClr val="FF9575">
              <a:alpha val="69804"/>
            </a:srgbClr>
          </a:solidFill>
          <a:ln w="12700" cap="flat" cmpd="sng" algn="ctr">
            <a:solidFill>
              <a:srgbClr val="FF9575"/>
            </a:solidFill>
            <a:prstDash val="solid"/>
          </a:ln>
          <a:effectLst/>
        </p:spPr>
        <p:txBody>
          <a:bodyPr rtlCol="0" anchor="ctr"/>
          <a:lstStyle/>
          <a:p>
            <a:pPr marL="0" indent="0" algn="ctr">
              <a:buNone/>
            </a:pPr>
            <a:r>
              <a:rPr lang="fr-FR" sz="1400" b="1" kern="0" dirty="0">
                <a:solidFill>
                  <a:srgbClr val="000091"/>
                </a:solidFill>
                <a:latin typeface="Arial"/>
              </a:rPr>
              <a:t>Rechercher les formations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5FABBE-FD7E-46E0-8A26-093CE9B1FEF6}"/>
              </a:ext>
            </a:extLst>
          </p:cNvPr>
          <p:cNvSpPr txBox="1"/>
          <p:nvPr/>
        </p:nvSpPr>
        <p:spPr>
          <a:xfrm>
            <a:off x="0" y="1062739"/>
            <a:ext cx="780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Exemple: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308A0EC-51F9-41ED-9AF4-EC681022D254}"/>
              </a:ext>
            </a:extLst>
          </p:cNvPr>
          <p:cNvSpPr/>
          <p:nvPr/>
        </p:nvSpPr>
        <p:spPr>
          <a:xfrm>
            <a:off x="691376" y="959005"/>
            <a:ext cx="724829" cy="446049"/>
          </a:xfrm>
          <a:prstGeom prst="ellipse">
            <a:avLst/>
          </a:prstGeom>
          <a:noFill/>
          <a:ln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16C4FBC-1790-4923-A8E8-D83E1D6C9F17}"/>
              </a:ext>
            </a:extLst>
          </p:cNvPr>
          <p:cNvSpPr/>
          <p:nvPr/>
        </p:nvSpPr>
        <p:spPr>
          <a:xfrm>
            <a:off x="4683916" y="970157"/>
            <a:ext cx="724829" cy="446049"/>
          </a:xfrm>
          <a:prstGeom prst="ellipse">
            <a:avLst/>
          </a:prstGeom>
          <a:noFill/>
          <a:ln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DCD6DC9-8BDA-43D5-A0F6-26C529D0C7D1}"/>
              </a:ext>
            </a:extLst>
          </p:cNvPr>
          <p:cNvSpPr/>
          <p:nvPr/>
        </p:nvSpPr>
        <p:spPr>
          <a:xfrm>
            <a:off x="8226344" y="1885822"/>
            <a:ext cx="724829" cy="446049"/>
          </a:xfrm>
          <a:prstGeom prst="ellipse">
            <a:avLst/>
          </a:prstGeom>
          <a:noFill/>
          <a:ln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72D6844-397C-48DB-9663-7078DF389BDA}"/>
              </a:ext>
            </a:extLst>
          </p:cNvPr>
          <p:cNvSpPr/>
          <p:nvPr/>
        </p:nvSpPr>
        <p:spPr>
          <a:xfrm>
            <a:off x="489845" y="4294427"/>
            <a:ext cx="1194838" cy="446049"/>
          </a:xfrm>
          <a:prstGeom prst="ellipse">
            <a:avLst/>
          </a:prstGeom>
          <a:noFill/>
          <a:ln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69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1D2799-7508-447A-AB4A-B44FE71A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22/01/2024</a:t>
            </a:fld>
            <a:endParaRPr lang="fr-FR" cap="all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0BE847-5535-41A1-9724-C667BC74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C74DA2D-9227-4982-91CA-CE18DAC7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3" y="742500"/>
            <a:ext cx="8395103" cy="720000"/>
          </a:xfrm>
        </p:spPr>
        <p:txBody>
          <a:bodyPr/>
          <a:lstStyle/>
          <a:p>
            <a:r>
              <a:rPr lang="fr-FR" sz="1600" dirty="0">
                <a:solidFill>
                  <a:schemeClr val="bg1"/>
                </a:solidFill>
                <a:highlight>
                  <a:srgbClr val="0000FF"/>
                </a:highlight>
              </a:rPr>
              <a:t>Dans les formations sélectives (classes prépa CPGE, BUT, BTS, écoles, IFSI, Parcours sélectifs universitaires…)</a:t>
            </a:r>
            <a:br>
              <a:rPr lang="fr-FR" sz="1600" dirty="0">
                <a:solidFill>
                  <a:schemeClr val="bg1"/>
                </a:solidFill>
                <a:highlight>
                  <a:srgbClr val="0000FF"/>
                </a:highlight>
              </a:rPr>
            </a:br>
            <a:r>
              <a:rPr lang="fr-FR" sz="1600" dirty="0">
                <a:solidFill>
                  <a:schemeClr val="tx1"/>
                </a:solidFill>
              </a:rPr>
              <a:t>L’admission se fait sur dossier et, </a:t>
            </a:r>
            <a:r>
              <a:rPr lang="fr-FR" sz="1600" u="sng" dirty="0">
                <a:solidFill>
                  <a:schemeClr val="tx1"/>
                </a:solidFill>
              </a:rPr>
              <a:t>dans certains cas</a:t>
            </a:r>
            <a:r>
              <a:rPr lang="fr-FR" sz="1600" dirty="0">
                <a:solidFill>
                  <a:schemeClr val="tx1"/>
                </a:solidFill>
              </a:rPr>
              <a:t>, des épreuves écrites et/ou orales dont le calendrier et les modalités sont affichés aux candidats </a:t>
            </a:r>
            <a:r>
              <a:rPr lang="fr-FR" sz="1600" b="0" dirty="0">
                <a:solidFill>
                  <a:schemeClr val="tx1"/>
                </a:solidFill>
              </a:rPr>
              <a:t>(rubrique </a:t>
            </a:r>
            <a:r>
              <a:rPr lang="fr-FR" sz="1600" dirty="0">
                <a:solidFill>
                  <a:srgbClr val="00B050"/>
                </a:solidFill>
              </a:rPr>
              <a:t>consulter les modalités de candidature </a:t>
            </a:r>
            <a:br>
              <a:rPr lang="fr-FR" sz="1600" dirty="0">
                <a:solidFill>
                  <a:srgbClr val="00B050"/>
                </a:solidFill>
              </a:rPr>
            </a:br>
            <a:br>
              <a:rPr lang="fr-FR" sz="1600" dirty="0">
                <a:solidFill>
                  <a:schemeClr val="tx1"/>
                </a:solidFill>
              </a:rPr>
            </a:br>
            <a:endParaRPr lang="fr-FR" sz="1600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7DE98EF-E7B6-4D22-9278-B17C0588EF8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036277" y="1656000"/>
            <a:ext cx="5826369" cy="1102656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4D4DD81-5731-4882-BF24-76C9A7444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9848" y="189000"/>
            <a:ext cx="5952798" cy="360000"/>
          </a:xfrm>
          <a:solidFill>
            <a:srgbClr val="FF9575"/>
          </a:solidFill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Formations sélectives / non sélectives  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A9E3F29-624B-4CF8-AC08-B6C0B2BC3474}"/>
              </a:ext>
            </a:extLst>
          </p:cNvPr>
          <p:cNvSpPr/>
          <p:nvPr/>
        </p:nvSpPr>
        <p:spPr>
          <a:xfrm>
            <a:off x="4876801" y="2028092"/>
            <a:ext cx="984737" cy="730564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BE809B-2866-468B-BC97-6154DD7AA939}"/>
              </a:ext>
            </a:extLst>
          </p:cNvPr>
          <p:cNvSpPr txBox="1"/>
          <p:nvPr/>
        </p:nvSpPr>
        <p:spPr>
          <a:xfrm>
            <a:off x="377665" y="2835388"/>
            <a:ext cx="856704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highlight>
                  <a:srgbClr val="0000FF"/>
                </a:highlight>
              </a:rPr>
              <a:t>Dans les formations non sélectives (licences, PPPE, PASS, LAS)</a:t>
            </a:r>
          </a:p>
          <a:p>
            <a:pPr algn="just"/>
            <a:r>
              <a:rPr lang="fr-FR" sz="1600" dirty="0"/>
              <a:t>Un lycéen peut </a:t>
            </a:r>
            <a:r>
              <a:rPr lang="fr-FR" sz="1600" b="1" u="sng" dirty="0"/>
              <a:t>accéder à la licence de son choix à l’université</a:t>
            </a:r>
            <a:r>
              <a:rPr lang="fr-FR" sz="1600" b="1" dirty="0"/>
              <a:t>, dans la limite des </a:t>
            </a:r>
            <a:r>
              <a:rPr lang="fr-FR" sz="1600" b="1" dirty="0">
                <a:solidFill>
                  <a:srgbClr val="00B050"/>
                </a:solidFill>
              </a:rPr>
              <a:t>capacités d’accueil </a:t>
            </a:r>
            <a:r>
              <a:rPr lang="fr-FR" sz="1600" b="1" dirty="0"/>
              <a:t>: </a:t>
            </a: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si le nombre de vœux reçus est supérieur au nombre de places disponibles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la commission d’examen des vœux étudie les dossiers (Critères: 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coefficients/attendus de la formation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 et 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vérifie l’adéquation avec la formation demandée afin de les classer. </a:t>
            </a:r>
          </a:p>
          <a:p>
            <a:pPr algn="just"/>
            <a:endParaRPr lang="fr-FR" sz="900" u="sng" dirty="0"/>
          </a:p>
          <a:p>
            <a:pPr algn="just"/>
            <a:r>
              <a:rPr lang="fr-FR" sz="1600" i="1" dirty="0"/>
              <a:t>L’université peut aussi conditionner l'admission d’un candidat (</a:t>
            </a:r>
            <a:r>
              <a:rPr lang="fr-FR" sz="1600" b="1" i="1" dirty="0">
                <a:solidFill>
                  <a:srgbClr val="00B050"/>
                </a:solidFill>
              </a:rPr>
              <a:t>réponse « oui-si »)</a:t>
            </a:r>
            <a:r>
              <a:rPr lang="fr-FR" sz="1600" i="1" dirty="0"/>
              <a:t>, s’il lui manque des prérequis, au suivi d’un dispositif de réussite (</a:t>
            </a:r>
            <a:r>
              <a:rPr lang="fr-FR" sz="1600" b="1" i="1" dirty="0">
                <a:solidFill>
                  <a:srgbClr val="00B050"/>
                </a:solidFill>
              </a:rPr>
              <a:t>remise à niveau, tutorat…) </a:t>
            </a:r>
            <a:r>
              <a:rPr lang="fr-FR" sz="1600" i="1" dirty="0"/>
              <a:t>afin de l’aider et de favoriser sa réussite </a:t>
            </a:r>
          </a:p>
        </p:txBody>
      </p:sp>
    </p:spTree>
    <p:extLst>
      <p:ext uri="{BB962C8B-B14F-4D97-AF65-F5344CB8AC3E}">
        <p14:creationId xmlns:p14="http://schemas.microsoft.com/office/powerpoint/2010/main" val="956987559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6659</TotalTime>
  <Words>3470</Words>
  <Application>Microsoft Office PowerPoint</Application>
  <PresentationFormat>Affichage à l'écran (16:9)</PresentationFormat>
  <Paragraphs>362</Paragraphs>
  <Slides>40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Arial</vt:lpstr>
      <vt:lpstr>Arial-ItalicMT</vt:lpstr>
      <vt:lpstr>Calibri</vt:lpstr>
      <vt:lpstr>Courier New</vt:lpstr>
      <vt:lpstr>Lucida Grande</vt:lpstr>
      <vt:lpstr>Times New Roman</vt:lpstr>
      <vt:lpstr>Wingdings</vt:lpstr>
      <vt:lpstr>OPÉRATEURS</vt:lpstr>
      <vt:lpstr>Présentation PowerPoint</vt:lpstr>
      <vt:lpstr>Sommaire   </vt:lpstr>
      <vt:lpstr>Présentation PowerPoint</vt:lpstr>
      <vt:lpstr> Étape 1 : découvrir les formations et élaborer son projet d’orientation</vt:lpstr>
      <vt:lpstr>Présentation PowerPoint</vt:lpstr>
      <vt:lpstr>Présentation PowerPoint</vt:lpstr>
      <vt:lpstr>Présentation PowerPoint</vt:lpstr>
      <vt:lpstr>Présentation PowerPoint</vt:lpstr>
      <vt:lpstr>Dans les formations sélectives (classes prépa CPGE, BUT, BTS, écoles, IFSI, Parcours sélectifs universitaires…) L’admission se fait sur dossier et, dans certains cas, des épreuves écrites et/ou orales dont le calendrier et les modalités sont affichés aux candidats (rubrique consulter les modalités de candidature   </vt:lpstr>
      <vt:lpstr>Présentation PowerPoint</vt:lpstr>
      <vt:lpstr>Présentation PowerPoint</vt:lpstr>
      <vt:lpstr>Focus sur l’accompagnement des candidats en situation de handicap ou atteints d’un trouble de santé invalidant </vt:lpstr>
      <vt:lpstr>Présentation PowerPoint</vt:lpstr>
      <vt:lpstr>Présentation PowerPoint</vt:lpstr>
      <vt:lpstr>S’inscrire sur Parcoursup </vt:lpstr>
      <vt:lpstr>Formuler vos vœux sur Parcoursup </vt:lpstr>
      <vt:lpstr>Focus sur les vœux multiples (1/4) </vt:lpstr>
      <vt:lpstr>Focus sur les vœux multiples (2/4) </vt:lpstr>
      <vt:lpstr>Focus sur les vœux multiples (3/4)  </vt:lpstr>
      <vt:lpstr>Focus sur les vœux multiples : exemples (4/4)</vt:lpstr>
      <vt:lpstr>Focus sur les vœux en apprentissage </vt:lpstr>
      <vt:lpstr>Focus sur le secteur géographique  </vt:lpstr>
      <vt:lpstr>La demande de césure : mode d’emploi </vt:lpstr>
      <vt:lpstr>Présentation PowerPoint</vt:lpstr>
      <vt:lpstr>Finaliser son dossier et confirmer vos vœux </vt:lpstr>
      <vt:lpstr>Récapitulatif des éléments transmis à chaque formation</vt:lpstr>
      <vt:lpstr>Présentation PowerPoint</vt:lpstr>
      <vt:lpstr> L’analyse des candidatures par les formations</vt:lpstr>
      <vt:lpstr>Un appui aux lycéens boursiers </vt:lpstr>
      <vt:lpstr>Étape 3 : consulter les réponses des formations et faire ses choix </vt:lpstr>
      <vt:lpstr>Présentation PowerPoint</vt:lpstr>
      <vt:lpstr>Des alertes dès qu’un candidat reçoit une proposition d’admission </vt:lpstr>
      <vt:lpstr>Les réponses des formations et les choix des candidats</vt:lpstr>
      <vt:lpstr>Présentation PowerPoint</vt:lpstr>
      <vt:lpstr>Des solutions pour les candidats qui n’ont pas reçu de proposition d’admission </vt:lpstr>
      <vt:lpstr>Présentation PowerPoint</vt:lpstr>
      <vt:lpstr>www.messervices.etudiant.gouv.fr</vt:lpstr>
      <vt:lpstr>Présentation PowerPoint</vt:lpstr>
      <vt:lpstr>Présentation PowerPoint</vt:lpstr>
      <vt:lpstr>  Merci pour votre attention.   Des questions ?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cop8</cp:lastModifiedBy>
  <cp:revision>379</cp:revision>
  <dcterms:created xsi:type="dcterms:W3CDTF">2020-10-27T08:44:50Z</dcterms:created>
  <dcterms:modified xsi:type="dcterms:W3CDTF">2024-01-22T16:47:19Z</dcterms:modified>
</cp:coreProperties>
</file>