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68" r:id="rId4"/>
    <p:sldId id="258" r:id="rId5"/>
    <p:sldId id="261" r:id="rId6"/>
    <p:sldId id="262" r:id="rId7"/>
    <p:sldId id="263" r:id="rId8"/>
    <p:sldId id="264" r:id="rId9"/>
    <p:sldId id="265" r:id="rId10"/>
    <p:sldId id="266" r:id="rId11"/>
    <p:sldId id="267" r:id="rId12"/>
    <p:sldId id="269" r:id="rId13"/>
    <p:sldId id="295" r:id="rId14"/>
    <p:sldId id="292" r:id="rId15"/>
    <p:sldId id="300" r:id="rId16"/>
    <p:sldId id="301" r:id="rId17"/>
    <p:sldId id="284" r:id="rId18"/>
    <p:sldId id="285" r:id="rId19"/>
    <p:sldId id="286" r:id="rId20"/>
    <p:sldId id="272" r:id="rId21"/>
    <p:sldId id="29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78724-3FAA-4562-82C7-74474B279312}"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842F5-A38B-458B-A135-73FF724623BD}" type="slidenum">
              <a:rPr lang="fr-FR" smtClean="0"/>
              <a:t>‹N°›</a:t>
            </a:fld>
            <a:endParaRPr lang="fr-FR"/>
          </a:p>
        </p:txBody>
      </p:sp>
    </p:spTree>
    <p:extLst>
      <p:ext uri="{BB962C8B-B14F-4D97-AF65-F5344CB8AC3E}">
        <p14:creationId xmlns:p14="http://schemas.microsoft.com/office/powerpoint/2010/main" val="394934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88842F5-A38B-458B-A135-73FF724623BD}" type="slidenum">
              <a:rPr lang="fr-FR" smtClean="0"/>
              <a:t>1</a:t>
            </a:fld>
            <a:endParaRPr lang="fr-FR"/>
          </a:p>
        </p:txBody>
      </p:sp>
    </p:spTree>
    <p:extLst>
      <p:ext uri="{BB962C8B-B14F-4D97-AF65-F5344CB8AC3E}">
        <p14:creationId xmlns:p14="http://schemas.microsoft.com/office/powerpoint/2010/main" val="309446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B8F61F-BF66-462C-8BA1-F4D66E15E8D5}"/>
              </a:ext>
            </a:extLst>
          </p:cNvPr>
          <p:cNvSpPr/>
          <p:nvPr/>
        </p:nvSpPr>
        <p:spPr>
          <a:xfrm>
            <a:off x="1312922" y="1027081"/>
            <a:ext cx="4933800" cy="3700439"/>
          </a:xfrm>
          <a:prstGeom prst="rect">
            <a:avLst/>
          </a:prstGeom>
          <a:solidFill>
            <a:srgbClr val="4472C4"/>
          </a:solidFill>
          <a:ln w="12701" cap="flat">
            <a:solidFill>
              <a:srgbClr val="2F528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ndParaRPr>
          </a:p>
        </p:txBody>
      </p:sp>
      <p:sp>
        <p:nvSpPr>
          <p:cNvPr id="3" name="Espace réservé des notes 2">
            <a:extLst>
              <a:ext uri="{FF2B5EF4-FFF2-40B4-BE49-F238E27FC236}">
                <a16:creationId xmlns:a16="http://schemas.microsoft.com/office/drawing/2014/main" id="{08E17012-03D3-4B0C-9A44-8AE48C8752AB}"/>
              </a:ext>
            </a:extLst>
          </p:cNvPr>
          <p:cNvSpPr txBox="1">
            <a:spLocks noGrp="1"/>
          </p:cNvSpPr>
          <p:nvPr>
            <p:ph type="body" sz="quarter" idx="1"/>
          </p:nvPr>
        </p:nvSpPr>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6B086-FEA5-4745-A037-1C68FD08D43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6B5CD993-0BF4-4758-8CA8-500BB8187314}"/>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5A285450-C361-492B-AF17-68E6CCDE7669}"/>
              </a:ext>
            </a:extLst>
          </p:cNvPr>
          <p:cNvSpPr txBox="1">
            <a:spLocks noGrp="1"/>
          </p:cNvSpPr>
          <p:nvPr>
            <p:ph type="dt" sz="half" idx="7"/>
          </p:nvPr>
        </p:nvSpPr>
        <p:spPr/>
        <p:txBody>
          <a:bodyPr/>
          <a:lstStyle>
            <a:lvl1pPr>
              <a:defRPr/>
            </a:lvl1pPr>
          </a:lstStyle>
          <a:p>
            <a:pPr lvl="0"/>
            <a:fld id="{277E1723-7619-4E28-BA33-01038265F085}" type="datetime1">
              <a:rPr lang="fr-FR"/>
              <a:pPr lvl="0"/>
              <a:t>08/11/2023</a:t>
            </a:fld>
            <a:endParaRPr lang="fr-FR"/>
          </a:p>
        </p:txBody>
      </p:sp>
      <p:sp>
        <p:nvSpPr>
          <p:cNvPr id="5" name="Espace réservé du pied de page 4">
            <a:extLst>
              <a:ext uri="{FF2B5EF4-FFF2-40B4-BE49-F238E27FC236}">
                <a16:creationId xmlns:a16="http://schemas.microsoft.com/office/drawing/2014/main" id="{3DCD6F18-9936-4D8D-ABA4-51ADEF331A12}"/>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2B958968-9657-4B60-8603-A8AA779DC594}"/>
              </a:ext>
            </a:extLst>
          </p:cNvPr>
          <p:cNvSpPr txBox="1">
            <a:spLocks noGrp="1"/>
          </p:cNvSpPr>
          <p:nvPr>
            <p:ph type="sldNum" sz="quarter" idx="8"/>
          </p:nvPr>
        </p:nvSpPr>
        <p:spPr/>
        <p:txBody>
          <a:bodyPr/>
          <a:lstStyle>
            <a:lvl1pPr>
              <a:defRPr/>
            </a:lvl1pPr>
          </a:lstStyle>
          <a:p>
            <a:pPr lvl="0"/>
            <a:fld id="{A25B4FB5-5581-40E7-9E35-72AE5F9A362A}" type="slidenum">
              <a:t>‹N°›</a:t>
            </a:fld>
            <a:endParaRPr lang="fr-FR"/>
          </a:p>
        </p:txBody>
      </p:sp>
    </p:spTree>
    <p:extLst>
      <p:ext uri="{BB962C8B-B14F-4D97-AF65-F5344CB8AC3E}">
        <p14:creationId xmlns:p14="http://schemas.microsoft.com/office/powerpoint/2010/main" val="25387177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D49377-05BD-492B-B89B-7DE68C209C9A}"/>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5FE89FB-3139-4EA6-A0C4-1047E165330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88698BC-FE09-4879-A4B1-7D66AF9C8855}"/>
              </a:ext>
            </a:extLst>
          </p:cNvPr>
          <p:cNvSpPr txBox="1">
            <a:spLocks noGrp="1"/>
          </p:cNvSpPr>
          <p:nvPr>
            <p:ph type="dt" sz="half" idx="7"/>
          </p:nvPr>
        </p:nvSpPr>
        <p:spPr/>
        <p:txBody>
          <a:bodyPr/>
          <a:lstStyle>
            <a:lvl1pPr>
              <a:defRPr/>
            </a:lvl1pPr>
          </a:lstStyle>
          <a:p>
            <a:pPr lvl="0"/>
            <a:fld id="{004F138A-6D64-4602-AB9D-879538C184AA}" type="datetime1">
              <a:rPr lang="fr-FR"/>
              <a:pPr lvl="0"/>
              <a:t>08/11/2023</a:t>
            </a:fld>
            <a:endParaRPr lang="fr-FR"/>
          </a:p>
        </p:txBody>
      </p:sp>
      <p:sp>
        <p:nvSpPr>
          <p:cNvPr id="5" name="Espace réservé du pied de page 4">
            <a:extLst>
              <a:ext uri="{FF2B5EF4-FFF2-40B4-BE49-F238E27FC236}">
                <a16:creationId xmlns:a16="http://schemas.microsoft.com/office/drawing/2014/main" id="{C90D4563-29A5-4CBE-9A03-CACD190446E3}"/>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9E820B28-6A8E-4B92-84CA-DE88B6F0F9FF}"/>
              </a:ext>
            </a:extLst>
          </p:cNvPr>
          <p:cNvSpPr txBox="1">
            <a:spLocks noGrp="1"/>
          </p:cNvSpPr>
          <p:nvPr>
            <p:ph type="sldNum" sz="quarter" idx="8"/>
          </p:nvPr>
        </p:nvSpPr>
        <p:spPr/>
        <p:txBody>
          <a:bodyPr/>
          <a:lstStyle>
            <a:lvl1pPr>
              <a:defRPr/>
            </a:lvl1pPr>
          </a:lstStyle>
          <a:p>
            <a:pPr lvl="0"/>
            <a:fld id="{2B930B49-5269-48F4-891B-304B318BA698}" type="slidenum">
              <a:t>‹N°›</a:t>
            </a:fld>
            <a:endParaRPr lang="fr-FR"/>
          </a:p>
        </p:txBody>
      </p:sp>
    </p:spTree>
    <p:extLst>
      <p:ext uri="{BB962C8B-B14F-4D97-AF65-F5344CB8AC3E}">
        <p14:creationId xmlns:p14="http://schemas.microsoft.com/office/powerpoint/2010/main" val="133694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F5BA4B-9D53-4A20-B240-FFD90BBC85DF}"/>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4C58122-13D3-42A2-9E44-78D9BAEAEAA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AB59E4-87A7-4D74-8A3C-B67CEAB21C0B}"/>
              </a:ext>
            </a:extLst>
          </p:cNvPr>
          <p:cNvSpPr txBox="1">
            <a:spLocks noGrp="1"/>
          </p:cNvSpPr>
          <p:nvPr>
            <p:ph type="dt" sz="half" idx="7"/>
          </p:nvPr>
        </p:nvSpPr>
        <p:spPr/>
        <p:txBody>
          <a:bodyPr/>
          <a:lstStyle>
            <a:lvl1pPr>
              <a:defRPr/>
            </a:lvl1pPr>
          </a:lstStyle>
          <a:p>
            <a:pPr lvl="0"/>
            <a:fld id="{F78425B6-1D95-42CE-A9E6-1DC18B84F26A}" type="datetime1">
              <a:rPr lang="fr-FR"/>
              <a:pPr lvl="0"/>
              <a:t>08/11/2023</a:t>
            </a:fld>
            <a:endParaRPr lang="fr-FR"/>
          </a:p>
        </p:txBody>
      </p:sp>
      <p:sp>
        <p:nvSpPr>
          <p:cNvPr id="5" name="Espace réservé du pied de page 4">
            <a:extLst>
              <a:ext uri="{FF2B5EF4-FFF2-40B4-BE49-F238E27FC236}">
                <a16:creationId xmlns:a16="http://schemas.microsoft.com/office/drawing/2014/main" id="{7897CB7D-CD69-4E79-8CC7-0C0746FF8B4A}"/>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A64E17FF-77E0-4201-BE5F-6AD42040E7DD}"/>
              </a:ext>
            </a:extLst>
          </p:cNvPr>
          <p:cNvSpPr txBox="1">
            <a:spLocks noGrp="1"/>
          </p:cNvSpPr>
          <p:nvPr>
            <p:ph type="sldNum" sz="quarter" idx="8"/>
          </p:nvPr>
        </p:nvSpPr>
        <p:spPr/>
        <p:txBody>
          <a:bodyPr/>
          <a:lstStyle>
            <a:lvl1pPr>
              <a:defRPr/>
            </a:lvl1pPr>
          </a:lstStyle>
          <a:p>
            <a:pPr lvl="0"/>
            <a:fld id="{84131D36-A80E-4DB1-A0E1-C849D2B84B29}" type="slidenum">
              <a:t>‹N°›</a:t>
            </a:fld>
            <a:endParaRPr lang="fr-FR"/>
          </a:p>
        </p:txBody>
      </p:sp>
    </p:spTree>
    <p:extLst>
      <p:ext uri="{BB962C8B-B14F-4D97-AF65-F5344CB8AC3E}">
        <p14:creationId xmlns:p14="http://schemas.microsoft.com/office/powerpoint/2010/main" val="109027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69931-04F6-4FF7-AE31-7F07165EE9CC}"/>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177DD209-C961-46B9-8F7B-18730906228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FD2B8B9-D375-4FF5-9DA5-B2F658338388}"/>
              </a:ext>
            </a:extLst>
          </p:cNvPr>
          <p:cNvSpPr txBox="1">
            <a:spLocks noGrp="1"/>
          </p:cNvSpPr>
          <p:nvPr>
            <p:ph type="dt" sz="half" idx="7"/>
          </p:nvPr>
        </p:nvSpPr>
        <p:spPr/>
        <p:txBody>
          <a:bodyPr/>
          <a:lstStyle>
            <a:lvl1pPr>
              <a:defRPr/>
            </a:lvl1pPr>
          </a:lstStyle>
          <a:p>
            <a:pPr lvl="0"/>
            <a:fld id="{8B867E54-5C56-4975-B2F6-742E6AA33D3C}" type="datetime1">
              <a:rPr lang="fr-FR"/>
              <a:pPr lvl="0"/>
              <a:t>08/11/2023</a:t>
            </a:fld>
            <a:endParaRPr lang="fr-FR"/>
          </a:p>
        </p:txBody>
      </p:sp>
      <p:sp>
        <p:nvSpPr>
          <p:cNvPr id="5" name="Espace réservé du pied de page 4">
            <a:extLst>
              <a:ext uri="{FF2B5EF4-FFF2-40B4-BE49-F238E27FC236}">
                <a16:creationId xmlns:a16="http://schemas.microsoft.com/office/drawing/2014/main" id="{1442E48F-3136-4206-8ABD-219BCA56EE77}"/>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B8EA96BD-E347-43A1-8989-BFEDEE508EAF}"/>
              </a:ext>
            </a:extLst>
          </p:cNvPr>
          <p:cNvSpPr txBox="1">
            <a:spLocks noGrp="1"/>
          </p:cNvSpPr>
          <p:nvPr>
            <p:ph type="sldNum" sz="quarter" idx="8"/>
          </p:nvPr>
        </p:nvSpPr>
        <p:spPr/>
        <p:txBody>
          <a:bodyPr/>
          <a:lstStyle>
            <a:lvl1pPr>
              <a:defRPr/>
            </a:lvl1pPr>
          </a:lstStyle>
          <a:p>
            <a:pPr lvl="0"/>
            <a:fld id="{9A09519A-49EC-4C84-BDBC-7F63B16313FE}" type="slidenum">
              <a:t>‹N°›</a:t>
            </a:fld>
            <a:endParaRPr lang="fr-FR"/>
          </a:p>
        </p:txBody>
      </p:sp>
    </p:spTree>
    <p:extLst>
      <p:ext uri="{BB962C8B-B14F-4D97-AF65-F5344CB8AC3E}">
        <p14:creationId xmlns:p14="http://schemas.microsoft.com/office/powerpoint/2010/main" val="215458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4F5FE-D272-48F2-8D04-C90AFB2102FC}"/>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4A0CD9C0-EC8F-475C-8A65-191F892F71C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F562A95-4A36-4D6E-8B1D-79FA3C0A42CC}"/>
              </a:ext>
            </a:extLst>
          </p:cNvPr>
          <p:cNvSpPr txBox="1">
            <a:spLocks noGrp="1"/>
          </p:cNvSpPr>
          <p:nvPr>
            <p:ph type="dt" sz="half" idx="7"/>
          </p:nvPr>
        </p:nvSpPr>
        <p:spPr/>
        <p:txBody>
          <a:bodyPr/>
          <a:lstStyle>
            <a:lvl1pPr>
              <a:defRPr/>
            </a:lvl1pPr>
          </a:lstStyle>
          <a:p>
            <a:pPr lvl="0"/>
            <a:fld id="{8EE008BE-9EBE-4267-AD3B-2C56BF727FB2}" type="datetime1">
              <a:rPr lang="fr-FR"/>
              <a:pPr lvl="0"/>
              <a:t>08/11/2023</a:t>
            </a:fld>
            <a:endParaRPr lang="fr-FR"/>
          </a:p>
        </p:txBody>
      </p:sp>
      <p:sp>
        <p:nvSpPr>
          <p:cNvPr id="5" name="Espace réservé du pied de page 4">
            <a:extLst>
              <a:ext uri="{FF2B5EF4-FFF2-40B4-BE49-F238E27FC236}">
                <a16:creationId xmlns:a16="http://schemas.microsoft.com/office/drawing/2014/main" id="{190881C5-34AB-4A6E-B348-E184CCA09D70}"/>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C2C9FB9B-E60D-4F42-AB17-3C01AB80E2F8}"/>
              </a:ext>
            </a:extLst>
          </p:cNvPr>
          <p:cNvSpPr txBox="1">
            <a:spLocks noGrp="1"/>
          </p:cNvSpPr>
          <p:nvPr>
            <p:ph type="sldNum" sz="quarter" idx="8"/>
          </p:nvPr>
        </p:nvSpPr>
        <p:spPr/>
        <p:txBody>
          <a:bodyPr/>
          <a:lstStyle>
            <a:lvl1pPr>
              <a:defRPr/>
            </a:lvl1pPr>
          </a:lstStyle>
          <a:p>
            <a:pPr lvl="0"/>
            <a:fld id="{5B8CB26F-E8EA-4971-B1ED-8A5CD913EA78}" type="slidenum">
              <a:t>‹N°›</a:t>
            </a:fld>
            <a:endParaRPr lang="fr-FR"/>
          </a:p>
        </p:txBody>
      </p:sp>
    </p:spTree>
    <p:extLst>
      <p:ext uri="{BB962C8B-B14F-4D97-AF65-F5344CB8AC3E}">
        <p14:creationId xmlns:p14="http://schemas.microsoft.com/office/powerpoint/2010/main" val="154345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CF0C3-83E3-49B9-8EDA-9C0B35AD83B3}"/>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1AAC389-0D61-4C32-87CE-4D744D5F950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2053799-2376-4673-B050-01924355BE4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BA3D357-22C8-46C0-AA0B-47376B392A00}"/>
              </a:ext>
            </a:extLst>
          </p:cNvPr>
          <p:cNvSpPr txBox="1">
            <a:spLocks noGrp="1"/>
          </p:cNvSpPr>
          <p:nvPr>
            <p:ph type="dt" sz="half" idx="7"/>
          </p:nvPr>
        </p:nvSpPr>
        <p:spPr/>
        <p:txBody>
          <a:bodyPr/>
          <a:lstStyle>
            <a:lvl1pPr>
              <a:defRPr/>
            </a:lvl1pPr>
          </a:lstStyle>
          <a:p>
            <a:pPr lvl="0"/>
            <a:fld id="{E625A661-8611-4265-98C1-DB080F7F3042}" type="datetime1">
              <a:rPr lang="fr-FR"/>
              <a:pPr lvl="0"/>
              <a:t>08/11/2023</a:t>
            </a:fld>
            <a:endParaRPr lang="fr-FR"/>
          </a:p>
        </p:txBody>
      </p:sp>
      <p:sp>
        <p:nvSpPr>
          <p:cNvPr id="6" name="Espace réservé du pied de page 5">
            <a:extLst>
              <a:ext uri="{FF2B5EF4-FFF2-40B4-BE49-F238E27FC236}">
                <a16:creationId xmlns:a16="http://schemas.microsoft.com/office/drawing/2014/main" id="{3572FCD8-5B32-4B70-A61C-8A28BE70DDEA}"/>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8172CE20-E068-4B99-B6D0-BD3D55219EF6}"/>
              </a:ext>
            </a:extLst>
          </p:cNvPr>
          <p:cNvSpPr txBox="1">
            <a:spLocks noGrp="1"/>
          </p:cNvSpPr>
          <p:nvPr>
            <p:ph type="sldNum" sz="quarter" idx="8"/>
          </p:nvPr>
        </p:nvSpPr>
        <p:spPr/>
        <p:txBody>
          <a:bodyPr/>
          <a:lstStyle>
            <a:lvl1pPr>
              <a:defRPr/>
            </a:lvl1pPr>
          </a:lstStyle>
          <a:p>
            <a:pPr lvl="0"/>
            <a:fld id="{C53CCE87-E0B2-42F1-AC3C-9455CA493427}" type="slidenum">
              <a:t>‹N°›</a:t>
            </a:fld>
            <a:endParaRPr lang="fr-FR"/>
          </a:p>
        </p:txBody>
      </p:sp>
    </p:spTree>
    <p:extLst>
      <p:ext uri="{BB962C8B-B14F-4D97-AF65-F5344CB8AC3E}">
        <p14:creationId xmlns:p14="http://schemas.microsoft.com/office/powerpoint/2010/main" val="349285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3F95F-6E2E-4F8D-A81B-3A74B269FD5F}"/>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EDBB253B-64FE-455C-934E-92EA637403C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92B0B66-78F2-4E90-95F1-24F893C8D715}"/>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D06AEC3-89B3-4150-86FB-71B620ADB382}"/>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0C10C4F-B8D3-473D-B123-98B0A4FC473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F3A1D9-9F56-42C0-904D-414AAA7D6B95}"/>
              </a:ext>
            </a:extLst>
          </p:cNvPr>
          <p:cNvSpPr txBox="1">
            <a:spLocks noGrp="1"/>
          </p:cNvSpPr>
          <p:nvPr>
            <p:ph type="dt" sz="half" idx="7"/>
          </p:nvPr>
        </p:nvSpPr>
        <p:spPr/>
        <p:txBody>
          <a:bodyPr/>
          <a:lstStyle>
            <a:lvl1pPr>
              <a:defRPr/>
            </a:lvl1pPr>
          </a:lstStyle>
          <a:p>
            <a:pPr lvl="0"/>
            <a:fld id="{BEF0ABE2-7776-4E07-B2CD-401FC0035967}" type="datetime1">
              <a:rPr lang="fr-FR"/>
              <a:pPr lvl="0"/>
              <a:t>08/11/2023</a:t>
            </a:fld>
            <a:endParaRPr lang="fr-FR"/>
          </a:p>
        </p:txBody>
      </p:sp>
      <p:sp>
        <p:nvSpPr>
          <p:cNvPr id="8" name="Espace réservé du pied de page 7">
            <a:extLst>
              <a:ext uri="{FF2B5EF4-FFF2-40B4-BE49-F238E27FC236}">
                <a16:creationId xmlns:a16="http://schemas.microsoft.com/office/drawing/2014/main" id="{D768D0D1-D419-449F-9D25-E235434921C8}"/>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97E9C4FE-C796-4FEC-BB76-2B3797748015}"/>
              </a:ext>
            </a:extLst>
          </p:cNvPr>
          <p:cNvSpPr txBox="1">
            <a:spLocks noGrp="1"/>
          </p:cNvSpPr>
          <p:nvPr>
            <p:ph type="sldNum" sz="quarter" idx="8"/>
          </p:nvPr>
        </p:nvSpPr>
        <p:spPr/>
        <p:txBody>
          <a:bodyPr/>
          <a:lstStyle>
            <a:lvl1pPr>
              <a:defRPr/>
            </a:lvl1pPr>
          </a:lstStyle>
          <a:p>
            <a:pPr lvl="0"/>
            <a:fld id="{CE754A2F-2365-49F6-8C64-BD996AD4CFE2}" type="slidenum">
              <a:t>‹N°›</a:t>
            </a:fld>
            <a:endParaRPr lang="fr-FR"/>
          </a:p>
        </p:txBody>
      </p:sp>
    </p:spTree>
    <p:extLst>
      <p:ext uri="{BB962C8B-B14F-4D97-AF65-F5344CB8AC3E}">
        <p14:creationId xmlns:p14="http://schemas.microsoft.com/office/powerpoint/2010/main" val="354228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0277E-BC00-459B-AD5B-D2B992953ECE}"/>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645D51F7-25B2-4368-8B8F-093F9EDCBA98}"/>
              </a:ext>
            </a:extLst>
          </p:cNvPr>
          <p:cNvSpPr txBox="1">
            <a:spLocks noGrp="1"/>
          </p:cNvSpPr>
          <p:nvPr>
            <p:ph type="dt" sz="half" idx="7"/>
          </p:nvPr>
        </p:nvSpPr>
        <p:spPr/>
        <p:txBody>
          <a:bodyPr/>
          <a:lstStyle>
            <a:lvl1pPr>
              <a:defRPr/>
            </a:lvl1pPr>
          </a:lstStyle>
          <a:p>
            <a:pPr lvl="0"/>
            <a:fld id="{34080E95-9AF7-42C9-A5D6-3C9FFE6E1CAB}" type="datetime1">
              <a:rPr lang="fr-FR"/>
              <a:pPr lvl="0"/>
              <a:t>08/11/2023</a:t>
            </a:fld>
            <a:endParaRPr lang="fr-FR"/>
          </a:p>
        </p:txBody>
      </p:sp>
      <p:sp>
        <p:nvSpPr>
          <p:cNvPr id="4" name="Espace réservé du pied de page 3">
            <a:extLst>
              <a:ext uri="{FF2B5EF4-FFF2-40B4-BE49-F238E27FC236}">
                <a16:creationId xmlns:a16="http://schemas.microsoft.com/office/drawing/2014/main" id="{49C5BAFB-FD7C-4C85-BADB-4464422C1301}"/>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589DF584-FB36-4B01-AFCD-D3E5BBEF23CF}"/>
              </a:ext>
            </a:extLst>
          </p:cNvPr>
          <p:cNvSpPr txBox="1">
            <a:spLocks noGrp="1"/>
          </p:cNvSpPr>
          <p:nvPr>
            <p:ph type="sldNum" sz="quarter" idx="8"/>
          </p:nvPr>
        </p:nvSpPr>
        <p:spPr/>
        <p:txBody>
          <a:bodyPr/>
          <a:lstStyle>
            <a:lvl1pPr>
              <a:defRPr/>
            </a:lvl1pPr>
          </a:lstStyle>
          <a:p>
            <a:pPr lvl="0"/>
            <a:fld id="{1B24CB31-B8BE-4187-A145-1617BA59F45F}" type="slidenum">
              <a:t>‹N°›</a:t>
            </a:fld>
            <a:endParaRPr lang="fr-FR"/>
          </a:p>
        </p:txBody>
      </p:sp>
    </p:spTree>
    <p:extLst>
      <p:ext uri="{BB962C8B-B14F-4D97-AF65-F5344CB8AC3E}">
        <p14:creationId xmlns:p14="http://schemas.microsoft.com/office/powerpoint/2010/main" val="219400876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2E6560-CAA9-48B1-8C1B-7F5A4B5EB4D6}"/>
              </a:ext>
            </a:extLst>
          </p:cNvPr>
          <p:cNvSpPr txBox="1">
            <a:spLocks noGrp="1"/>
          </p:cNvSpPr>
          <p:nvPr>
            <p:ph type="dt" sz="half" idx="7"/>
          </p:nvPr>
        </p:nvSpPr>
        <p:spPr/>
        <p:txBody>
          <a:bodyPr/>
          <a:lstStyle>
            <a:lvl1pPr>
              <a:defRPr/>
            </a:lvl1pPr>
          </a:lstStyle>
          <a:p>
            <a:pPr lvl="0"/>
            <a:fld id="{7FF8E6C9-2112-4689-B20F-13056CD32DD4}" type="datetime1">
              <a:rPr lang="fr-FR"/>
              <a:pPr lvl="0"/>
              <a:t>08/11/2023</a:t>
            </a:fld>
            <a:endParaRPr lang="fr-FR"/>
          </a:p>
        </p:txBody>
      </p:sp>
      <p:sp>
        <p:nvSpPr>
          <p:cNvPr id="3" name="Espace réservé du pied de page 2">
            <a:extLst>
              <a:ext uri="{FF2B5EF4-FFF2-40B4-BE49-F238E27FC236}">
                <a16:creationId xmlns:a16="http://schemas.microsoft.com/office/drawing/2014/main" id="{4A06AFA5-33C9-4495-A9BC-CBF69E9A2E14}"/>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BE091786-CCC6-4A3F-94F6-2B10D2432B6C}"/>
              </a:ext>
            </a:extLst>
          </p:cNvPr>
          <p:cNvSpPr txBox="1">
            <a:spLocks noGrp="1"/>
          </p:cNvSpPr>
          <p:nvPr>
            <p:ph type="sldNum" sz="quarter" idx="8"/>
          </p:nvPr>
        </p:nvSpPr>
        <p:spPr/>
        <p:txBody>
          <a:bodyPr/>
          <a:lstStyle>
            <a:lvl1pPr>
              <a:defRPr/>
            </a:lvl1pPr>
          </a:lstStyle>
          <a:p>
            <a:pPr lvl="0"/>
            <a:fld id="{A73D1C38-A89D-4ECF-96E7-356D920BAEFC}" type="slidenum">
              <a:t>‹N°›</a:t>
            </a:fld>
            <a:endParaRPr lang="fr-FR"/>
          </a:p>
        </p:txBody>
      </p:sp>
    </p:spTree>
    <p:extLst>
      <p:ext uri="{BB962C8B-B14F-4D97-AF65-F5344CB8AC3E}">
        <p14:creationId xmlns:p14="http://schemas.microsoft.com/office/powerpoint/2010/main" val="39257075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90757-1A24-4A21-9757-141F58F8F557}"/>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D361E3BE-4451-4E38-B6A1-BC1C0FE4BE5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ABC19C-947D-4942-BBC1-B33D39EF572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40ADF5C-4C97-4923-B5CC-1AD78572BA84}"/>
              </a:ext>
            </a:extLst>
          </p:cNvPr>
          <p:cNvSpPr txBox="1">
            <a:spLocks noGrp="1"/>
          </p:cNvSpPr>
          <p:nvPr>
            <p:ph type="dt" sz="half" idx="7"/>
          </p:nvPr>
        </p:nvSpPr>
        <p:spPr/>
        <p:txBody>
          <a:bodyPr/>
          <a:lstStyle>
            <a:lvl1pPr>
              <a:defRPr/>
            </a:lvl1pPr>
          </a:lstStyle>
          <a:p>
            <a:pPr lvl="0"/>
            <a:fld id="{75F2EAAF-D887-4375-A012-CE7782A5EAF5}" type="datetime1">
              <a:rPr lang="fr-FR"/>
              <a:pPr lvl="0"/>
              <a:t>08/11/2023</a:t>
            </a:fld>
            <a:endParaRPr lang="fr-FR"/>
          </a:p>
        </p:txBody>
      </p:sp>
      <p:sp>
        <p:nvSpPr>
          <p:cNvPr id="6" name="Espace réservé du pied de page 5">
            <a:extLst>
              <a:ext uri="{FF2B5EF4-FFF2-40B4-BE49-F238E27FC236}">
                <a16:creationId xmlns:a16="http://schemas.microsoft.com/office/drawing/2014/main" id="{2FA5FF19-92B9-41EF-9456-57D3655C078D}"/>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DF259974-68BD-42DA-8BE2-F38B94EF1EC5}"/>
              </a:ext>
            </a:extLst>
          </p:cNvPr>
          <p:cNvSpPr txBox="1">
            <a:spLocks noGrp="1"/>
          </p:cNvSpPr>
          <p:nvPr>
            <p:ph type="sldNum" sz="quarter" idx="8"/>
          </p:nvPr>
        </p:nvSpPr>
        <p:spPr/>
        <p:txBody>
          <a:bodyPr/>
          <a:lstStyle>
            <a:lvl1pPr>
              <a:defRPr/>
            </a:lvl1pPr>
          </a:lstStyle>
          <a:p>
            <a:pPr lvl="0"/>
            <a:fld id="{98F39AA4-F4F5-4067-AD85-F148B4860CE7}" type="slidenum">
              <a:t>‹N°›</a:t>
            </a:fld>
            <a:endParaRPr lang="fr-FR"/>
          </a:p>
        </p:txBody>
      </p:sp>
    </p:spTree>
    <p:extLst>
      <p:ext uri="{BB962C8B-B14F-4D97-AF65-F5344CB8AC3E}">
        <p14:creationId xmlns:p14="http://schemas.microsoft.com/office/powerpoint/2010/main" val="224156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550CAE-B535-4CD2-9C45-D869CBB05390}"/>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AB5F9F96-D2B9-4F01-9A52-86337546EE5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061B2964-7218-4474-8DD2-25D9BCD5455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E7D06FF-805C-440B-8A0F-E7575242C184}"/>
              </a:ext>
            </a:extLst>
          </p:cNvPr>
          <p:cNvSpPr txBox="1">
            <a:spLocks noGrp="1"/>
          </p:cNvSpPr>
          <p:nvPr>
            <p:ph type="dt" sz="half" idx="7"/>
          </p:nvPr>
        </p:nvSpPr>
        <p:spPr/>
        <p:txBody>
          <a:bodyPr/>
          <a:lstStyle>
            <a:lvl1pPr>
              <a:defRPr/>
            </a:lvl1pPr>
          </a:lstStyle>
          <a:p>
            <a:pPr lvl="0"/>
            <a:fld id="{17B38FB6-9005-4551-9A5D-2400B631454A}" type="datetime1">
              <a:rPr lang="fr-FR"/>
              <a:pPr lvl="0"/>
              <a:t>08/11/2023</a:t>
            </a:fld>
            <a:endParaRPr lang="fr-FR"/>
          </a:p>
        </p:txBody>
      </p:sp>
      <p:sp>
        <p:nvSpPr>
          <p:cNvPr id="6" name="Espace réservé du pied de page 5">
            <a:extLst>
              <a:ext uri="{FF2B5EF4-FFF2-40B4-BE49-F238E27FC236}">
                <a16:creationId xmlns:a16="http://schemas.microsoft.com/office/drawing/2014/main" id="{3856B60C-2FB2-4D67-8059-0A7C45478C86}"/>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971080F5-4509-4A4B-A461-0D8D0AAEE402}"/>
              </a:ext>
            </a:extLst>
          </p:cNvPr>
          <p:cNvSpPr txBox="1">
            <a:spLocks noGrp="1"/>
          </p:cNvSpPr>
          <p:nvPr>
            <p:ph type="sldNum" sz="quarter" idx="8"/>
          </p:nvPr>
        </p:nvSpPr>
        <p:spPr/>
        <p:txBody>
          <a:bodyPr/>
          <a:lstStyle>
            <a:lvl1pPr>
              <a:defRPr/>
            </a:lvl1pPr>
          </a:lstStyle>
          <a:p>
            <a:pPr lvl="0"/>
            <a:fld id="{66C23579-73A9-4F6E-8AA2-077DCFBF13FB}" type="slidenum">
              <a:t>‹N°›</a:t>
            </a:fld>
            <a:endParaRPr lang="fr-FR"/>
          </a:p>
        </p:txBody>
      </p:sp>
    </p:spTree>
    <p:extLst>
      <p:ext uri="{BB962C8B-B14F-4D97-AF65-F5344CB8AC3E}">
        <p14:creationId xmlns:p14="http://schemas.microsoft.com/office/powerpoint/2010/main" val="385908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AC5586-2E75-4191-A1A6-4D3EE2E2F04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1B609BCA-827F-40F9-92A0-97751A53A79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CD838C-0377-4D89-96AB-85D42541A4B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9EF3FD14-914E-4918-B980-DCB91E6D4345}" type="datetime1">
              <a:rPr lang="fr-FR"/>
              <a:pPr lvl="0"/>
              <a:t>08/11/2023</a:t>
            </a:fld>
            <a:endParaRPr lang="fr-FR"/>
          </a:p>
        </p:txBody>
      </p:sp>
      <p:sp>
        <p:nvSpPr>
          <p:cNvPr id="5" name="Espace réservé du pied de page 4">
            <a:extLst>
              <a:ext uri="{FF2B5EF4-FFF2-40B4-BE49-F238E27FC236}">
                <a16:creationId xmlns:a16="http://schemas.microsoft.com/office/drawing/2014/main" id="{A941D546-9856-43B2-A1E6-A6B20C048EB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a:extLst>
              <a:ext uri="{FF2B5EF4-FFF2-40B4-BE49-F238E27FC236}">
                <a16:creationId xmlns:a16="http://schemas.microsoft.com/office/drawing/2014/main" id="{7BB1B700-FFFC-4E6A-B7D9-B539DD79C948}"/>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E66BD645-EDBE-495F-A1A5-66B54173083F}"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iv-nantes.fr/lyceens.f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univ-rennes2.fr/formation" TargetMode="External"/><Relationship Id="rId5" Type="http://schemas.openxmlformats.org/officeDocument/2006/relationships/hyperlink" Target="https://formations.univ-rennes.fr/" TargetMode="External"/><Relationship Id="rId4" Type="http://schemas.openxmlformats.org/officeDocument/2006/relationships/hyperlink" Target="https://www.univ-angers.fr/fr/formations/etudier-a-l-ua/catalogue-des-form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sservices.etudiant.gouv.f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paysdelaloire.fr/jeunesse-et-education/les-coups-de-pouce-de-la-region/mes-aides-et-bourses-regionales" TargetMode="External"/><Relationship Id="rId5" Type="http://schemas.openxmlformats.org/officeDocument/2006/relationships/hyperlink" Target="https://www.lescrous.fr/nos-services/une-offre-de-services-riche-et-de-qualite-pour-tous-les-etudiants/#simulateur-de-bourse-testez-votre-eligibilite" TargetMode="External"/><Relationship Id="rId4" Type="http://schemas.openxmlformats.org/officeDocument/2006/relationships/hyperlink" Target="http://www.crous.nantes.f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onisep.fr/Ressources/Univers-Postbac/Postbac/Bretagne/Ille-et-Vilaine/institut-d-etudes-politiques-sciences-po-rennes-universite-de-rennes" TargetMode="External"/><Relationship Id="rId3" Type="http://schemas.openxmlformats.org/officeDocument/2006/relationships/hyperlink" Target="https://www.onisep.fr/Ressources/Univers-Postbac/Postbac/Nouvelle-Aquitaine/Gironde/institut-d-etudes-politiques-sciences-po-bordeaux" TargetMode="External"/><Relationship Id="rId7" Type="http://schemas.openxmlformats.org/officeDocument/2006/relationships/hyperlink" Target="https://www.onisep.fr/Ressources/Univers-Postbac/Postbac/Auvergne-Rhone-Alpes/Rhone/institut-d-etudes-politiques-sciences-po-lyon" TargetMode="External"/><Relationship Id="rId2" Type="http://schemas.openxmlformats.org/officeDocument/2006/relationships/hyperlink" Target="https://www.onisep.fr/Ressources/Univers-Postbac/Postbac/Ile-de-France/Paris/sciences-po-campus-de-paris" TargetMode="External"/><Relationship Id="rId1" Type="http://schemas.openxmlformats.org/officeDocument/2006/relationships/slideLayout" Target="../slideLayouts/slideLayout7.xml"/><Relationship Id="rId6" Type="http://schemas.openxmlformats.org/officeDocument/2006/relationships/hyperlink" Target="https://www.onisep.fr/Ressources/Univers-Postbac/Postbac/Hauts-de-France/Nord/institut-d-etudes-politiques-sciences-po-lille-universite-de-lille" TargetMode="External"/><Relationship Id="rId11" Type="http://schemas.openxmlformats.org/officeDocument/2006/relationships/hyperlink" Target="https://www.onisep.fr/Ressources/Univers-Postbac/Postbac/Occitanie/Haute-Garonne/institut-d-etudes-politiques-sciences-po-toulouse-universite-toulouse-capitole" TargetMode="External"/><Relationship Id="rId5" Type="http://schemas.openxmlformats.org/officeDocument/2006/relationships/hyperlink" Target="https://www.onisep.fr/Ressources/Univers-Postbac/Postbac/Provence-Alpes-Cote-d-Azur/Bouches-du-Rhone/institut-d-etudes-politiques-sciences-po-aix-aix-marseille-universite" TargetMode="External"/><Relationship Id="rId10" Type="http://schemas.openxmlformats.org/officeDocument/2006/relationships/hyperlink" Target="https://www.onisep.fr/Ressources/Univers-Postbac/Postbac/Grand-Est/Bas-Rhin/institut-d-etudes-politiques-sciences-po-strasbourg-universite-de-strasbourg" TargetMode="External"/><Relationship Id="rId4" Type="http://schemas.openxmlformats.org/officeDocument/2006/relationships/hyperlink" Target="https://www.onisep.fr/Ressources/Univers-Postbac/Postbac/Auvergne-Rhone-Alpes/Isere/institut-d-etudes-politiques-sciences-po-grenoble" TargetMode="External"/><Relationship Id="rId9" Type="http://schemas.openxmlformats.org/officeDocument/2006/relationships/hyperlink" Target="https://www.onisep.fr/Ressources/Univers-Postbac/Postbac/Ile-de-France/Yvelines/sciences-po-saint-germain-en-lay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onisep.fr/Ressources/Univers-Postbac/Postbac/Provence-Alpes-Cote-d-Azur/Bouches-du-Rhone/ecole-nationale-superieure-de-la-photographie" TargetMode="External"/><Relationship Id="rId13" Type="http://schemas.openxmlformats.org/officeDocument/2006/relationships/hyperlink" Target="https://www.onisep.fr/Ressources/Univers-Postbac/Postbac/Ile-de-France/Seine-St-Denis/ecole-nationale-superieure-louis-lumiere" TargetMode="External"/><Relationship Id="rId3" Type="http://schemas.openxmlformats.org/officeDocument/2006/relationships/image" Target="../media/image8.png"/><Relationship Id="rId7" Type="http://schemas.openxmlformats.org/officeDocument/2006/relationships/hyperlink" Target="https://www.onisep.fr/Ressources/Univers-Postbac/Postbac/Ile-de-France/Paris/ecole-nationale-superieure-de-creation-industrielle-les-ateliers" TargetMode="External"/><Relationship Id="rId12" Type="http://schemas.openxmlformats.org/officeDocument/2006/relationships/hyperlink" Target="https://www.onisep.fr/Ressources/Univers-Postbac/Postbac/Ile-de-France/Val-de-Marne/inasup-ecole-superieure-de-l-audiovisuel-et-des-medias-numeriques"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onisep.fr/Ressources/Univers-Postbac/Postbac/Ile-de-France/Paris/beaux-arts-de-paris" TargetMode="External"/><Relationship Id="rId11" Type="http://schemas.openxmlformats.org/officeDocument/2006/relationships/hyperlink" Target="https://www.onisep.fr/Ressources/Univers-Postbac/Postbac/Ile-de-France/Paris/ecole-nationale-des-chartes-psl-universite-psl" TargetMode="External"/><Relationship Id="rId5" Type="http://schemas.openxmlformats.org/officeDocument/2006/relationships/hyperlink" Target="https://www.onisep.fr/Ressources/Univers-Postbac/Postbac/Ile-de-France/Paris/ecole-nationale-superieure-des-arts-decoratifs" TargetMode="External"/><Relationship Id="rId10" Type="http://schemas.openxmlformats.org/officeDocument/2006/relationships/hyperlink" Target="https://www.onisep.fr/Ressources/Univers-Postbac/Postbac/Ile-de-France/Paris/institut-national-du-patrimoine-departement-des-conservateurs" TargetMode="External"/><Relationship Id="rId4" Type="http://schemas.openxmlformats.org/officeDocument/2006/relationships/image" Target="../media/image9.png"/><Relationship Id="rId9" Type="http://schemas.openxmlformats.org/officeDocument/2006/relationships/hyperlink" Target="https://www.onisep.fr/Ressources/Univers-Postbac/Postbac/Ile-de-France/Paris/ecole-du-louvre" TargetMode="External"/><Relationship Id="rId14" Type="http://schemas.openxmlformats.org/officeDocument/2006/relationships/hyperlink" Target="https://www.onisep.fr/Ressources/Univers-Postbac/Postbac/Auvergne-Rhone-Alpes/Rhone/ecole-nationale-superieure-des-arts-et-techniques-du-theatr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metiers.philharmoniedeparis.fr/reconnaissance-diplomes-certifications-musique.aspx" TargetMode="External"/><Relationship Id="rId3" Type="http://schemas.openxmlformats.org/officeDocument/2006/relationships/hyperlink" Target="https://metiers.philharmoniedeparis.fr/enseignement-superieur-conservatoires-poles-sup-musique.aspx" TargetMode="External"/><Relationship Id="rId7" Type="http://schemas.openxmlformats.org/officeDocument/2006/relationships/hyperlink" Target="https://metiers.philharmoniedeparis.fr/conservatoires-europeens-de-musique.aspx" TargetMode="External"/><Relationship Id="rId2" Type="http://schemas.openxmlformats.org/officeDocument/2006/relationships/hyperlink" Target="https://andea.fr/ecoles/les-ecoles-dart-et-design-publiques-sous-tutelle-du-ministere-de-la-culture/" TargetMode="External"/><Relationship Id="rId1" Type="http://schemas.openxmlformats.org/officeDocument/2006/relationships/slideLayout" Target="../slideLayouts/slideLayout7.xml"/><Relationship Id="rId6" Type="http://schemas.openxmlformats.org/officeDocument/2006/relationships/hyperlink" Target="https://metiers.philharmoniedeparis.fr/etudes-superieures-etranger.aspx" TargetMode="External"/><Relationship Id="rId5" Type="http://schemas.openxmlformats.org/officeDocument/2006/relationships/hyperlink" Target="https://metiers.philharmoniedeparis.fr/bourses-etudes-superieures-de-musique.aspx" TargetMode="External"/><Relationship Id="rId4" Type="http://schemas.openxmlformats.org/officeDocument/2006/relationships/hyperlink" Target="https://metiers.philharmoniedeparis.fr/enseignement-superieur-musique-universite.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arcoursup.fr/"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ac-nantes.fr/l-apprentissage-121634" TargetMode="External"/><Relationship Id="rId3" Type="http://schemas.openxmlformats.org/officeDocument/2006/relationships/hyperlink" Target="https://dossier.parcoursup.fr/Candidat/carte" TargetMode="External"/><Relationship Id="rId7" Type="http://schemas.openxmlformats.org/officeDocument/2006/relationships/hyperlink" Target="https://www.onisep.fr/metie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hoisirmonmetier-paysdelaloire.fr/" TargetMode="External"/><Relationship Id="rId5" Type="http://schemas.openxmlformats.org/officeDocument/2006/relationships/hyperlink" Target="https://lyceens.univ-nantes.fr/sinformer-sur-les-filieres/du-lycee-a-luniversite-les-fiches-profil-par-filiere" TargetMode="External"/><Relationship Id="rId4" Type="http://schemas.openxmlformats.org/officeDocument/2006/relationships/hyperlink" Target="https://www.onisep.fr/formation#apres-le-bac-les-etudes-superieures" TargetMode="External"/><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C3A91A-E91F-4458-89A7-FD3CDDD572A5}"/>
              </a:ext>
            </a:extLst>
          </p:cNvPr>
          <p:cNvSpPr txBox="1">
            <a:spLocks noGrp="1"/>
          </p:cNvSpPr>
          <p:nvPr>
            <p:ph type="ctrTitle"/>
          </p:nvPr>
        </p:nvSpPr>
        <p:spPr>
          <a:xfrm>
            <a:off x="2610101" y="1600199"/>
            <a:ext cx="7759587" cy="2387598"/>
          </a:xfrm>
        </p:spPr>
        <p:txBody>
          <a:bodyPr>
            <a:normAutofit/>
          </a:bodyPr>
          <a:lstStyle/>
          <a:p>
            <a:r>
              <a:rPr lang="fr-FR" dirty="0"/>
              <a:t>Préparer son projet d’études supérieures</a:t>
            </a:r>
          </a:p>
        </p:txBody>
      </p:sp>
      <p:sp>
        <p:nvSpPr>
          <p:cNvPr id="3" name="Sous-titre 2">
            <a:extLst>
              <a:ext uri="{FF2B5EF4-FFF2-40B4-BE49-F238E27FC236}">
                <a16:creationId xmlns:a16="http://schemas.microsoft.com/office/drawing/2014/main" id="{76B0D44A-1D1E-4AB3-A371-56A2EA916459}"/>
              </a:ext>
            </a:extLst>
          </p:cNvPr>
          <p:cNvSpPr txBox="1">
            <a:spLocks noGrp="1"/>
          </p:cNvSpPr>
          <p:nvPr>
            <p:ph type="subTitle" idx="1"/>
          </p:nvPr>
        </p:nvSpPr>
        <p:spPr>
          <a:xfrm>
            <a:off x="1917895" y="6457783"/>
            <a:ext cx="9144000" cy="1655758"/>
          </a:xfrm>
        </p:spPr>
        <p:txBody>
          <a:bodyPr/>
          <a:lstStyle/>
          <a:p>
            <a:pPr lvl="0"/>
            <a:r>
              <a:rPr lang="fr-FR" dirty="0"/>
              <a:t> </a:t>
            </a:r>
          </a:p>
        </p:txBody>
      </p:sp>
      <p:pic>
        <p:nvPicPr>
          <p:cNvPr id="4" name="Image 3">
            <a:extLst>
              <a:ext uri="{FF2B5EF4-FFF2-40B4-BE49-F238E27FC236}">
                <a16:creationId xmlns:a16="http://schemas.microsoft.com/office/drawing/2014/main" id="{72C86404-53F2-4A19-B032-2C18819E6CF5}"/>
              </a:ext>
            </a:extLst>
          </p:cNvPr>
          <p:cNvPicPr>
            <a:picLocks noChangeAspect="1"/>
          </p:cNvPicPr>
          <p:nvPr/>
        </p:nvPicPr>
        <p:blipFill>
          <a:blip r:embed="rId3"/>
          <a:stretch>
            <a:fillRect/>
          </a:stretch>
        </p:blipFill>
        <p:spPr>
          <a:xfrm>
            <a:off x="871167" y="251697"/>
            <a:ext cx="4907054" cy="1348502"/>
          </a:xfrm>
          <a:prstGeom prst="rect">
            <a:avLst/>
          </a:prstGeom>
          <a:noFill/>
          <a:ln cap="flat">
            <a:noFill/>
          </a:ln>
        </p:spPr>
      </p:pic>
      <p:sp>
        <p:nvSpPr>
          <p:cNvPr id="5" name="ZoneTexte 4">
            <a:extLst>
              <a:ext uri="{FF2B5EF4-FFF2-40B4-BE49-F238E27FC236}">
                <a16:creationId xmlns:a16="http://schemas.microsoft.com/office/drawing/2014/main" id="{97BD4C58-06EF-4FC5-A580-FBFAB935E0B1}"/>
              </a:ext>
            </a:extLst>
          </p:cNvPr>
          <p:cNvSpPr txBox="1"/>
          <p:nvPr/>
        </p:nvSpPr>
        <p:spPr>
          <a:xfrm>
            <a:off x="5936596" y="4908248"/>
            <a:ext cx="6255404" cy="1754326"/>
          </a:xfrm>
          <a:prstGeom prst="rect">
            <a:avLst/>
          </a:prstGeom>
          <a:noFill/>
        </p:spPr>
        <p:txBody>
          <a:bodyPr wrap="square" rtlCol="0">
            <a:spAutoFit/>
          </a:bodyPr>
          <a:lstStyle/>
          <a:p>
            <a:r>
              <a:rPr lang="fr-FR" dirty="0"/>
              <a:t>Françoise Ménard   </a:t>
            </a:r>
          </a:p>
          <a:p>
            <a:r>
              <a:rPr lang="fr-FR" dirty="0"/>
              <a:t>Ingrid Vincent </a:t>
            </a:r>
          </a:p>
          <a:p>
            <a:endParaRPr lang="fr-FR" dirty="0"/>
          </a:p>
          <a:p>
            <a:r>
              <a:rPr lang="fr-FR" dirty="0"/>
              <a:t>Psychologues de l’Education Nationale, spécialité Orientation</a:t>
            </a:r>
          </a:p>
          <a:p>
            <a:r>
              <a:rPr lang="fr-FR" dirty="0"/>
              <a:t>CIO St Nazaire – Lycée A. Briand</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7E8819E-797B-4241-A5D2-506235A6808C}"/>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0453332F-8AF0-413C-A515-10F311231FD1}"/>
              </a:ext>
            </a:extLst>
          </p:cNvPr>
          <p:cNvSpPr txBox="1"/>
          <p:nvPr/>
        </p:nvSpPr>
        <p:spPr>
          <a:xfrm>
            <a:off x="5683348" y="475923"/>
            <a:ext cx="5514535" cy="461665"/>
          </a:xfrm>
          <a:prstGeom prst="rect">
            <a:avLst/>
          </a:prstGeom>
          <a:noFill/>
        </p:spPr>
        <p:txBody>
          <a:bodyPr wrap="square" rtlCol="0">
            <a:spAutoFit/>
          </a:bodyPr>
          <a:lstStyle/>
          <a:p>
            <a:r>
              <a:rPr lang="fr-FR" sz="2400" b="1" dirty="0">
                <a:solidFill>
                  <a:schemeClr val="accent1"/>
                </a:solidFill>
                <a:latin typeface="Times New Roman" panose="02020603050405020304" pitchFamily="18" charset="0"/>
                <a:cs typeface="Times New Roman" panose="02020603050405020304" pitchFamily="18" charset="0"/>
              </a:rPr>
              <a:t>Rencontre sur les campus et forums</a:t>
            </a:r>
            <a:r>
              <a:rPr lang="fr-FR" b="1" dirty="0"/>
              <a:t> </a:t>
            </a:r>
            <a:endParaRPr lang="fr-FR" dirty="0"/>
          </a:p>
        </p:txBody>
      </p:sp>
      <p:sp>
        <p:nvSpPr>
          <p:cNvPr id="4" name="ZoneTexte 3">
            <a:extLst>
              <a:ext uri="{FF2B5EF4-FFF2-40B4-BE49-F238E27FC236}">
                <a16:creationId xmlns:a16="http://schemas.microsoft.com/office/drawing/2014/main" id="{0340D9BA-3A12-4FE3-B860-EEC0090BB947}"/>
              </a:ext>
            </a:extLst>
          </p:cNvPr>
          <p:cNvSpPr txBox="1"/>
          <p:nvPr/>
        </p:nvSpPr>
        <p:spPr>
          <a:xfrm>
            <a:off x="478303" y="1434905"/>
            <a:ext cx="11113475" cy="4708981"/>
          </a:xfrm>
          <a:prstGeom prst="rect">
            <a:avLst/>
          </a:prstGeom>
          <a:noFill/>
        </p:spPr>
        <p:txBody>
          <a:bodyPr wrap="square" rtlCol="0">
            <a:spAutoFit/>
          </a:bodyPr>
          <a:lstStyle/>
          <a:p>
            <a:r>
              <a:rPr lang="fr-FR" sz="2000" b="1" u="sng" dirty="0">
                <a:solidFill>
                  <a:schemeClr val="accent1"/>
                </a:solidFill>
              </a:rPr>
              <a:t>Nantes-Université</a:t>
            </a:r>
            <a:r>
              <a:rPr lang="fr-FR" dirty="0"/>
              <a:t> : </a:t>
            </a:r>
          </a:p>
          <a:p>
            <a:r>
              <a:rPr lang="fr-FR" b="1" dirty="0">
                <a:solidFill>
                  <a:schemeClr val="accent6"/>
                </a:solidFill>
              </a:rPr>
              <a:t>Portes Ouvertes </a:t>
            </a:r>
            <a:r>
              <a:rPr lang="fr-FR" dirty="0"/>
              <a:t>le </a:t>
            </a:r>
            <a:r>
              <a:rPr lang="fr-FR" b="1" dirty="0"/>
              <a:t>10 février à Nantes et 17 février 2024</a:t>
            </a:r>
            <a:r>
              <a:rPr lang="fr-FR" dirty="0"/>
              <a:t> à Saint-Nazaire et la Roche-Sur-Yon</a:t>
            </a:r>
          </a:p>
          <a:p>
            <a:r>
              <a:rPr lang="fr-FR" b="1" u="sng" dirty="0">
                <a:solidFill>
                  <a:schemeClr val="accent6"/>
                </a:solidFill>
              </a:rPr>
              <a:t>Université à l'essai </a:t>
            </a:r>
            <a:r>
              <a:rPr lang="fr-FR" dirty="0">
                <a:solidFill>
                  <a:schemeClr val="accent6"/>
                </a:solidFill>
              </a:rPr>
              <a:t> </a:t>
            </a:r>
            <a:r>
              <a:rPr lang="fr-FR" b="1" dirty="0"/>
              <a:t>du 26 février au 1er mars 2024 pour </a:t>
            </a:r>
            <a:r>
              <a:rPr lang="fr-FR" dirty="0"/>
              <a:t>participer à des cours en amphi ou en TD</a:t>
            </a:r>
            <a:r>
              <a:rPr lang="fr-FR" b="1" dirty="0"/>
              <a:t> sur inscription</a:t>
            </a:r>
            <a:r>
              <a:rPr lang="fr-FR" dirty="0"/>
              <a:t>.</a:t>
            </a:r>
          </a:p>
          <a:p>
            <a:pPr algn="ctr"/>
            <a:r>
              <a:rPr lang="fr-FR" u="sng" dirty="0">
                <a:hlinkClick r:id="rId3"/>
              </a:rPr>
              <a:t>www.univ-nantes.fr/lyceens.fr</a:t>
            </a:r>
            <a:endParaRPr lang="fr-FR" u="sng" dirty="0"/>
          </a:p>
          <a:p>
            <a:endParaRPr lang="fr-FR" dirty="0"/>
          </a:p>
          <a:p>
            <a:r>
              <a:rPr lang="fr-FR" sz="2000" b="1" u="sng" dirty="0">
                <a:solidFill>
                  <a:schemeClr val="accent1"/>
                </a:solidFill>
              </a:rPr>
              <a:t>Université d’Angers</a:t>
            </a:r>
            <a:r>
              <a:rPr lang="fr-FR" sz="2000" b="1" dirty="0"/>
              <a:t> :</a:t>
            </a:r>
          </a:p>
          <a:p>
            <a:r>
              <a:rPr lang="fr-FR" sz="2000" b="1" dirty="0"/>
              <a:t> </a:t>
            </a:r>
            <a:r>
              <a:rPr lang="fr-FR" b="1" dirty="0">
                <a:solidFill>
                  <a:schemeClr val="accent6"/>
                </a:solidFill>
              </a:rPr>
              <a:t>Portes-Ouvertes </a:t>
            </a:r>
            <a:r>
              <a:rPr lang="fr-FR" dirty="0"/>
              <a:t>le 4 février 2024.</a:t>
            </a:r>
          </a:p>
          <a:p>
            <a:pPr algn="ctr"/>
            <a:r>
              <a:rPr lang="fr-FR" b="1" dirty="0"/>
              <a:t> </a:t>
            </a:r>
            <a:r>
              <a:rPr lang="fr-FR" u="sng" dirty="0">
                <a:hlinkClick r:id="rId4"/>
              </a:rPr>
              <a:t>https://www.univ-angers.fr/fr/formations/etudier-a-l-ua/catalogue-des-formations.html</a:t>
            </a:r>
            <a:r>
              <a:rPr lang="fr-FR" dirty="0"/>
              <a:t> </a:t>
            </a:r>
          </a:p>
          <a:p>
            <a:r>
              <a:rPr lang="fr-FR" dirty="0"/>
              <a:t> </a:t>
            </a:r>
          </a:p>
          <a:p>
            <a:r>
              <a:rPr lang="fr-FR" sz="2000" b="1" u="sng" dirty="0">
                <a:solidFill>
                  <a:srgbClr val="0070C0"/>
                </a:solidFill>
              </a:rPr>
              <a:t>Université de Rennes et Bretagne Sud </a:t>
            </a:r>
            <a:r>
              <a:rPr lang="fr-FR" b="1" dirty="0"/>
              <a:t>: </a:t>
            </a:r>
          </a:p>
          <a:p>
            <a:r>
              <a:rPr lang="fr-FR" b="1" dirty="0">
                <a:solidFill>
                  <a:schemeClr val="accent6"/>
                </a:solidFill>
              </a:rPr>
              <a:t>Portes-Ouvertes</a:t>
            </a:r>
            <a:r>
              <a:rPr lang="fr-FR" dirty="0"/>
              <a:t> le 10 février 2024</a:t>
            </a:r>
            <a:r>
              <a:rPr lang="fr-FR" b="1" dirty="0"/>
              <a:t> </a:t>
            </a:r>
            <a:r>
              <a:rPr lang="fr-FR" dirty="0"/>
              <a:t>(Rennes et sites de Vannes, Lorient, Pontivy)	</a:t>
            </a:r>
          </a:p>
          <a:p>
            <a:pPr algn="ctr"/>
            <a:r>
              <a:rPr lang="fr-FR" u="sng" dirty="0">
                <a:hlinkClick r:id="rId5"/>
              </a:rPr>
              <a:t>https://formations.univ-rennes.fr/</a:t>
            </a:r>
            <a:r>
              <a:rPr lang="fr-FR" dirty="0"/>
              <a:t>              </a:t>
            </a:r>
            <a:r>
              <a:rPr lang="fr-FR" u="sng" dirty="0">
                <a:hlinkClick r:id="rId6"/>
              </a:rPr>
              <a:t>https://www.univ-rennes2.fr/formation</a:t>
            </a:r>
            <a:endParaRPr lang="fr-FR" dirty="0"/>
          </a:p>
          <a:p>
            <a:pPr fontAlgn="auto"/>
            <a:r>
              <a:rPr lang="fr-FR" dirty="0"/>
              <a:t> </a:t>
            </a:r>
          </a:p>
          <a:p>
            <a:pPr fontAlgn="auto"/>
            <a:endParaRPr lang="fr-FR" dirty="0"/>
          </a:p>
          <a:p>
            <a:pPr fontAlgn="auto"/>
            <a:r>
              <a:rPr lang="fr-FR" sz="2000" b="1" u="sng" dirty="0">
                <a:solidFill>
                  <a:srgbClr val="0070C0"/>
                </a:solidFill>
              </a:rPr>
              <a:t>Salon de l'Etudiant</a:t>
            </a:r>
            <a:r>
              <a:rPr lang="fr-FR" b="1" u="sng" dirty="0"/>
              <a:t> </a:t>
            </a:r>
            <a:r>
              <a:rPr lang="fr-FR" dirty="0"/>
              <a:t>: </a:t>
            </a:r>
            <a:r>
              <a:rPr lang="fr-FR" b="1" dirty="0"/>
              <a:t>24 et 25 novembre 2023</a:t>
            </a:r>
            <a:r>
              <a:rPr lang="fr-FR" dirty="0"/>
              <a:t> </a:t>
            </a:r>
          </a:p>
          <a:p>
            <a:pPr fontAlgn="auto"/>
            <a:r>
              <a:rPr lang="fr-FR" sz="2000" b="1" u="sng" dirty="0">
                <a:solidFill>
                  <a:srgbClr val="0070C0"/>
                </a:solidFill>
              </a:rPr>
              <a:t>Salon</a:t>
            </a:r>
            <a:r>
              <a:rPr lang="fr-FR" sz="2000" u="sng" dirty="0">
                <a:solidFill>
                  <a:srgbClr val="0070C0"/>
                </a:solidFill>
              </a:rPr>
              <a:t> </a:t>
            </a:r>
            <a:r>
              <a:rPr lang="fr-FR" sz="2000" b="1" u="sng" dirty="0" err="1">
                <a:solidFill>
                  <a:srgbClr val="0070C0"/>
                </a:solidFill>
              </a:rPr>
              <a:t>Formathèque</a:t>
            </a:r>
            <a:r>
              <a:rPr lang="fr-FR" b="1" u="sng" dirty="0"/>
              <a:t> </a:t>
            </a:r>
            <a:r>
              <a:rPr lang="fr-FR" b="1" dirty="0"/>
              <a:t>: 19 au 20 janvier </a:t>
            </a:r>
            <a:r>
              <a:rPr lang="fr-FR" b="1" u="sng" dirty="0"/>
              <a:t>2024</a:t>
            </a:r>
            <a:r>
              <a:rPr lang="fr-FR" dirty="0"/>
              <a:t> au parc des expositions à la Beaujoire à Nantes.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F8B9BFF-D264-4466-96B7-2A1BE13EB7F9}"/>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6A6DABE4-E99C-4A36-8353-D11C5BA1683E}"/>
              </a:ext>
            </a:extLst>
          </p:cNvPr>
          <p:cNvSpPr txBox="1"/>
          <p:nvPr/>
        </p:nvSpPr>
        <p:spPr>
          <a:xfrm>
            <a:off x="5781822" y="475923"/>
            <a:ext cx="5950633" cy="461665"/>
          </a:xfrm>
          <a:prstGeom prst="rect">
            <a:avLst/>
          </a:prstGeom>
          <a:noFill/>
        </p:spPr>
        <p:txBody>
          <a:bodyPr wrap="square" rtlCol="0">
            <a:spAutoFit/>
          </a:bodyPr>
          <a:lstStyle/>
          <a:p>
            <a:r>
              <a:rPr lang="fr-FR" sz="2400" b="1" dirty="0">
                <a:solidFill>
                  <a:srgbClr val="0070C0"/>
                </a:solidFill>
                <a:latin typeface="Times New Roman" panose="02020603050405020304" pitchFamily="18" charset="0"/>
                <a:cs typeface="Times New Roman" panose="02020603050405020304" pitchFamily="18" charset="0"/>
              </a:rPr>
              <a:t>Aides financières – Dépenses à prévoir</a:t>
            </a:r>
            <a:endParaRPr lang="fr-FR" sz="2400" dirty="0">
              <a:solidFill>
                <a:srgbClr val="0070C0"/>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FCD85EC7-E309-4875-BC34-620E75B36666}"/>
              </a:ext>
            </a:extLst>
          </p:cNvPr>
          <p:cNvSpPr txBox="1"/>
          <p:nvPr/>
        </p:nvSpPr>
        <p:spPr>
          <a:xfrm>
            <a:off x="489509" y="937588"/>
            <a:ext cx="11468029" cy="5693866"/>
          </a:xfrm>
          <a:prstGeom prst="rect">
            <a:avLst/>
          </a:prstGeom>
          <a:noFill/>
        </p:spPr>
        <p:txBody>
          <a:bodyPr wrap="square" rtlCol="0">
            <a:spAutoFit/>
          </a:bodyPr>
          <a:lstStyle/>
          <a:p>
            <a:pPr marL="342900" indent="-342900">
              <a:buFont typeface="Arial" panose="020B0604020202020204" pitchFamily="34" charset="0"/>
              <a:buChar char="•"/>
            </a:pPr>
            <a:r>
              <a:rPr lang="fr-FR" sz="2000" b="1" u="sng" dirty="0">
                <a:solidFill>
                  <a:schemeClr val="accent2"/>
                </a:solidFill>
              </a:rPr>
              <a:t>Bourses d’études et les logements étudiants</a:t>
            </a:r>
            <a:r>
              <a:rPr lang="fr-FR" b="1" dirty="0">
                <a:solidFill>
                  <a:schemeClr val="accent2"/>
                </a:solidFill>
              </a:rPr>
              <a:t> :</a:t>
            </a:r>
            <a:r>
              <a:rPr lang="fr-FR" dirty="0">
                <a:solidFill>
                  <a:schemeClr val="accent2"/>
                </a:solidFill>
              </a:rPr>
              <a:t> </a:t>
            </a:r>
          </a:p>
          <a:p>
            <a:pPr algn="ctr"/>
            <a:r>
              <a:rPr lang="fr-FR" u="sng" dirty="0">
                <a:hlinkClick r:id="rId3"/>
              </a:rPr>
              <a:t>https://www.messervices.etudiant.gouv.fr</a:t>
            </a:r>
            <a:endParaRPr lang="fr-FR" dirty="0"/>
          </a:p>
          <a:p>
            <a:pPr algn="ctr"/>
            <a:r>
              <a:rPr lang="fr-FR" dirty="0"/>
              <a:t>Créer dès Janvier son </a:t>
            </a:r>
            <a:r>
              <a:rPr lang="fr-FR" b="1" dirty="0"/>
              <a:t>DSE Dossier Social Etudiant</a:t>
            </a:r>
            <a:r>
              <a:rPr lang="fr-FR" dirty="0"/>
              <a:t>  </a:t>
            </a:r>
          </a:p>
          <a:p>
            <a:pPr algn="ctr"/>
            <a:r>
              <a:rPr lang="fr-FR" dirty="0"/>
              <a:t>       renseignements : </a:t>
            </a:r>
            <a:r>
              <a:rPr lang="fr-FR" u="sng" dirty="0">
                <a:hlinkClick r:id="rId4"/>
              </a:rPr>
              <a:t>www.crous.nantes.fr</a:t>
            </a:r>
            <a:endParaRPr lang="fr-FR" dirty="0"/>
          </a:p>
          <a:p>
            <a:r>
              <a:rPr lang="fr-FR" b="1" dirty="0"/>
              <a:t>Simulateur</a:t>
            </a:r>
            <a:r>
              <a:rPr lang="fr-FR" dirty="0"/>
              <a:t> : </a:t>
            </a:r>
            <a:r>
              <a:rPr lang="fr-FR" u="sng" dirty="0">
                <a:hlinkClick r:id="rId5"/>
              </a:rPr>
              <a:t>https://www.lescrous.fr/nos-services/une-offre-de-services-riche-et-de-qualite-pour-tous-les-etudiants/#simulateur-de-bourse-testez-votre-eligibilite</a:t>
            </a:r>
            <a:r>
              <a:rPr lang="fr-FR" dirty="0"/>
              <a:t> 	</a:t>
            </a:r>
          </a:p>
          <a:p>
            <a:r>
              <a:rPr lang="fr-FR" dirty="0"/>
              <a:t> </a:t>
            </a:r>
          </a:p>
          <a:p>
            <a:pPr algn="ctr"/>
            <a:r>
              <a:rPr lang="fr-FR" dirty="0">
                <a:solidFill>
                  <a:schemeClr val="accent2"/>
                </a:solidFill>
              </a:rPr>
              <a:t>Autres bourses d’études et aides possibles</a:t>
            </a:r>
          </a:p>
          <a:p>
            <a:r>
              <a:rPr lang="fr-FR" u="sng" dirty="0">
                <a:hlinkClick r:id="rId6"/>
              </a:rPr>
              <a:t>www.paysdelaloire.fr/jeunesse-et-education/les-coups-de-pouce-de-la-region/mes-aides-et-bourses-regionales</a:t>
            </a:r>
            <a:r>
              <a:rPr lang="fr-FR" dirty="0"/>
              <a:t> (bourse de l’enseignement supérieur en écoles, bourses sur critères sociaux, bourses au mérite, aide équipement/mobilité, e-</a:t>
            </a:r>
            <a:r>
              <a:rPr lang="fr-FR" dirty="0" err="1"/>
              <a:t>pass</a:t>
            </a:r>
            <a:r>
              <a:rPr lang="fr-FR" dirty="0"/>
              <a:t> santé, e-</a:t>
            </a:r>
            <a:r>
              <a:rPr lang="fr-FR" dirty="0" err="1"/>
              <a:t>pass</a:t>
            </a:r>
            <a:r>
              <a:rPr lang="fr-FR" dirty="0"/>
              <a:t> culture-sport…)</a:t>
            </a:r>
          </a:p>
          <a:p>
            <a:r>
              <a:rPr lang="fr-FR" dirty="0"/>
              <a:t> </a:t>
            </a:r>
          </a:p>
          <a:p>
            <a:pPr marL="342900" indent="-342900">
              <a:buFont typeface="Arial" panose="020B0604020202020204" pitchFamily="34" charset="0"/>
              <a:buChar char="•"/>
            </a:pPr>
            <a:r>
              <a:rPr lang="fr-FR" sz="2000" b="1" u="sng" dirty="0">
                <a:solidFill>
                  <a:schemeClr val="accent2"/>
                </a:solidFill>
              </a:rPr>
              <a:t>Frais liés aux études</a:t>
            </a:r>
            <a:r>
              <a:rPr lang="fr-FR" sz="2000" b="1" dirty="0">
                <a:solidFill>
                  <a:schemeClr val="accent2"/>
                </a:solidFill>
              </a:rPr>
              <a:t> </a:t>
            </a:r>
            <a:r>
              <a:rPr lang="fr-FR" sz="2000" dirty="0">
                <a:solidFill>
                  <a:schemeClr val="accent2"/>
                </a:solidFill>
              </a:rPr>
              <a:t>(à titre indicatif)</a:t>
            </a:r>
          </a:p>
          <a:p>
            <a:r>
              <a:rPr lang="fr-FR" b="1" dirty="0"/>
              <a:t>Droits d'inscription universitaire</a:t>
            </a:r>
            <a:r>
              <a:rPr lang="fr-FR" dirty="0"/>
              <a:t> (Licence, BUT) Tarifs 2023-2024 : </a:t>
            </a:r>
            <a:r>
              <a:rPr lang="fr-FR" b="1" dirty="0">
                <a:solidFill>
                  <a:schemeClr val="accent6"/>
                </a:solidFill>
              </a:rPr>
              <a:t>170 €/an</a:t>
            </a:r>
            <a:r>
              <a:rPr lang="fr-FR" b="1" dirty="0"/>
              <a:t> </a:t>
            </a:r>
            <a:r>
              <a:rPr lang="fr-FR" dirty="0"/>
              <a:t>(taux national) 113 €/an (taux réduit) Les </a:t>
            </a:r>
            <a:r>
              <a:rPr lang="fr-FR" b="1" dirty="0">
                <a:solidFill>
                  <a:schemeClr val="accent6"/>
                </a:solidFill>
              </a:rPr>
              <a:t>étudiants boursiers bénéficient d'une exonération des droits de scolarité </a:t>
            </a:r>
            <a:r>
              <a:rPr lang="fr-FR" dirty="0"/>
              <a:t>(gratuit)</a:t>
            </a:r>
          </a:p>
          <a:p>
            <a:r>
              <a:rPr lang="fr-FR" b="1" dirty="0"/>
              <a:t>Frais de scolarité</a:t>
            </a:r>
          </a:p>
          <a:p>
            <a:r>
              <a:rPr lang="fr-FR" b="1" dirty="0">
                <a:solidFill>
                  <a:schemeClr val="accent6"/>
                </a:solidFill>
              </a:rPr>
              <a:t>gratuit</a:t>
            </a:r>
            <a:r>
              <a:rPr lang="fr-FR" dirty="0"/>
              <a:t> en établissements publics / </a:t>
            </a:r>
            <a:r>
              <a:rPr lang="fr-FR" dirty="0">
                <a:solidFill>
                  <a:schemeClr val="accent6"/>
                </a:solidFill>
              </a:rPr>
              <a:t>à partir de </a:t>
            </a:r>
            <a:r>
              <a:rPr lang="fr-FR" b="1" dirty="0">
                <a:solidFill>
                  <a:schemeClr val="accent6"/>
                </a:solidFill>
              </a:rPr>
              <a:t>1000 €/an</a:t>
            </a:r>
            <a:r>
              <a:rPr lang="fr-FR" dirty="0">
                <a:solidFill>
                  <a:schemeClr val="accent6"/>
                </a:solidFill>
              </a:rPr>
              <a:t> </a:t>
            </a:r>
            <a:r>
              <a:rPr lang="fr-FR" dirty="0"/>
              <a:t>privés sous contrat / </a:t>
            </a:r>
            <a:r>
              <a:rPr lang="fr-FR" dirty="0">
                <a:solidFill>
                  <a:schemeClr val="accent6"/>
                </a:solidFill>
              </a:rPr>
              <a:t>à partir de </a:t>
            </a:r>
            <a:r>
              <a:rPr lang="fr-FR" b="1" dirty="0">
                <a:solidFill>
                  <a:schemeClr val="accent6"/>
                </a:solidFill>
              </a:rPr>
              <a:t>5000 €/an</a:t>
            </a:r>
            <a:r>
              <a:rPr lang="fr-FR" dirty="0">
                <a:solidFill>
                  <a:schemeClr val="accent6"/>
                </a:solidFill>
              </a:rPr>
              <a:t> </a:t>
            </a:r>
            <a:r>
              <a:rPr lang="fr-FR" dirty="0"/>
              <a:t>privés hors contrat</a:t>
            </a:r>
          </a:p>
          <a:p>
            <a:r>
              <a:rPr lang="fr-FR" b="1" dirty="0"/>
              <a:t>Logement </a:t>
            </a:r>
            <a:r>
              <a:rPr lang="fr-FR" dirty="0"/>
              <a:t>chambre ou studio en</a:t>
            </a:r>
            <a:r>
              <a:rPr lang="fr-FR" b="1" dirty="0"/>
              <a:t> </a:t>
            </a:r>
            <a:r>
              <a:rPr lang="fr-FR" dirty="0"/>
              <a:t>Cité Universitaire / en ville / chez l’habitant... </a:t>
            </a:r>
            <a:r>
              <a:rPr lang="fr-FR" b="1" dirty="0">
                <a:solidFill>
                  <a:schemeClr val="accent6"/>
                </a:solidFill>
              </a:rPr>
              <a:t>250 à 700 €/mois (aides au logement CAF sur critères à demander)</a:t>
            </a:r>
            <a:endParaRPr lang="fr-FR" dirty="0">
              <a:solidFill>
                <a:schemeClr val="accent6"/>
              </a:solidFill>
            </a:endParaRPr>
          </a:p>
          <a:p>
            <a:r>
              <a:rPr lang="fr-FR" dirty="0"/>
              <a:t>Prévoir aussi </a:t>
            </a:r>
            <a:r>
              <a:rPr lang="fr-FR" b="1" dirty="0"/>
              <a:t>repas, transports, etc... </a:t>
            </a:r>
            <a:r>
              <a:rPr lang="fr-FR" b="1">
                <a:solidFill>
                  <a:srgbClr val="92D050"/>
                </a:solidFill>
              </a:rPr>
              <a:t>:</a:t>
            </a:r>
            <a:r>
              <a:rPr lang="fr-FR" b="1" dirty="0">
                <a:solidFill>
                  <a:srgbClr val="92D050"/>
                </a:solidFill>
              </a:rPr>
              <a:t> </a:t>
            </a:r>
            <a:r>
              <a:rPr lang="fr-FR" b="1">
                <a:solidFill>
                  <a:srgbClr val="92D050"/>
                </a:solidFill>
              </a:rPr>
              <a:t>ticket </a:t>
            </a:r>
            <a:r>
              <a:rPr lang="fr-FR" b="1" dirty="0">
                <a:solidFill>
                  <a:srgbClr val="92D050"/>
                </a:solidFill>
              </a:rPr>
              <a:t>resto U 3,30 €/1€ pour </a:t>
            </a:r>
            <a:r>
              <a:rPr lang="fr-FR" b="1">
                <a:solidFill>
                  <a:srgbClr val="92D050"/>
                </a:solidFill>
              </a:rPr>
              <a:t>les boursiers</a:t>
            </a:r>
            <a:endParaRPr lang="fr-FR" b="1" dirty="0">
              <a:solidFill>
                <a:srgbClr val="92D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659122-8DED-4D01-B5B1-F3A4D4D2D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70" y="361364"/>
            <a:ext cx="11086905" cy="6236384"/>
          </a:xfrm>
          <a:prstGeom prst="rect">
            <a:avLst/>
          </a:prstGeom>
        </p:spPr>
      </p:pic>
    </p:spTree>
    <p:extLst>
      <p:ext uri="{BB962C8B-B14F-4D97-AF65-F5344CB8AC3E}">
        <p14:creationId xmlns:p14="http://schemas.microsoft.com/office/powerpoint/2010/main" val="260161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498977" y="2636033"/>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CPGE</a:t>
            </a:r>
          </a:p>
          <a:p>
            <a:pPr algn="ctr"/>
            <a:r>
              <a:rPr lang="fr-FR" dirty="0">
                <a:solidFill>
                  <a:schemeClr val="tx1"/>
                </a:solidFill>
              </a:rPr>
              <a:t>Littéraires et Arts </a:t>
            </a:r>
          </a:p>
        </p:txBody>
      </p:sp>
      <p:sp>
        <p:nvSpPr>
          <p:cNvPr id="3" name="Rectangle à coins arrondis 2"/>
          <p:cNvSpPr/>
          <p:nvPr/>
        </p:nvSpPr>
        <p:spPr>
          <a:xfrm>
            <a:off x="473612" y="4912870"/>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CPGE Economiques </a:t>
            </a:r>
          </a:p>
        </p:txBody>
      </p:sp>
      <p:sp>
        <p:nvSpPr>
          <p:cNvPr id="4" name="ZoneTexte 3"/>
          <p:cNvSpPr txBox="1"/>
          <p:nvPr/>
        </p:nvSpPr>
        <p:spPr>
          <a:xfrm>
            <a:off x="2888672" y="2279755"/>
            <a:ext cx="3076030" cy="1477328"/>
          </a:xfrm>
          <a:prstGeom prst="rect">
            <a:avLst/>
          </a:prstGeom>
          <a:noFill/>
        </p:spPr>
        <p:txBody>
          <a:bodyPr wrap="square" rtlCol="0">
            <a:spAutoFit/>
          </a:bodyPr>
          <a:lstStyle/>
          <a:p>
            <a:r>
              <a:rPr lang="fr-FR" dirty="0"/>
              <a:t>Arts et Design</a:t>
            </a:r>
          </a:p>
          <a:p>
            <a:r>
              <a:rPr lang="fr-FR" dirty="0"/>
              <a:t>Chartes</a:t>
            </a:r>
          </a:p>
          <a:p>
            <a:r>
              <a:rPr lang="fr-FR" dirty="0"/>
              <a:t>Lettres  (2</a:t>
            </a:r>
            <a:r>
              <a:rPr lang="fr-FR" baseline="30000" dirty="0"/>
              <a:t>ème </a:t>
            </a:r>
            <a:r>
              <a:rPr lang="fr-FR" dirty="0"/>
              <a:t> année Lyon)</a:t>
            </a:r>
          </a:p>
          <a:p>
            <a:r>
              <a:rPr lang="fr-FR" dirty="0"/>
              <a:t>Lettres  (2</a:t>
            </a:r>
            <a:r>
              <a:rPr lang="fr-FR" baseline="30000" dirty="0"/>
              <a:t>ème </a:t>
            </a:r>
            <a:r>
              <a:rPr lang="fr-FR" dirty="0"/>
              <a:t> année Ulm)</a:t>
            </a:r>
          </a:p>
          <a:p>
            <a:r>
              <a:rPr lang="fr-FR" dirty="0"/>
              <a:t>Lettres et Sciences Sociales</a:t>
            </a:r>
          </a:p>
        </p:txBody>
      </p:sp>
      <p:sp>
        <p:nvSpPr>
          <p:cNvPr id="5" name="ZoneTexte 4"/>
          <p:cNvSpPr txBox="1"/>
          <p:nvPr/>
        </p:nvSpPr>
        <p:spPr>
          <a:xfrm>
            <a:off x="2888672" y="4695092"/>
            <a:ext cx="2182091" cy="1200329"/>
          </a:xfrm>
          <a:prstGeom prst="rect">
            <a:avLst/>
          </a:prstGeom>
          <a:noFill/>
        </p:spPr>
        <p:txBody>
          <a:bodyPr wrap="square" rtlCol="0">
            <a:spAutoFit/>
          </a:bodyPr>
          <a:lstStyle/>
          <a:p>
            <a:r>
              <a:rPr lang="fr-FR" dirty="0"/>
              <a:t>ECG voie Bac G</a:t>
            </a:r>
          </a:p>
          <a:p>
            <a:r>
              <a:rPr lang="fr-FR" dirty="0"/>
              <a:t>D1 Droit</a:t>
            </a:r>
          </a:p>
          <a:p>
            <a:r>
              <a:rPr lang="fr-FR" dirty="0"/>
              <a:t>D2 Eco</a:t>
            </a:r>
          </a:p>
          <a:p>
            <a:r>
              <a:rPr lang="fr-FR" dirty="0"/>
              <a:t>ECT voie Bac Techno</a:t>
            </a:r>
          </a:p>
        </p:txBody>
      </p:sp>
      <p:sp>
        <p:nvSpPr>
          <p:cNvPr id="6" name="Titre 1"/>
          <p:cNvSpPr txBox="1">
            <a:spLocks/>
          </p:cNvSpPr>
          <p:nvPr/>
        </p:nvSpPr>
        <p:spPr>
          <a:xfrm>
            <a:off x="473612" y="427470"/>
            <a:ext cx="11718388" cy="1131166"/>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B050"/>
                </a:solidFill>
                <a:latin typeface="+mn-lt"/>
              </a:rPr>
              <a:t>FOCUS Arts, culture, lettres, droit et économie-commerce</a:t>
            </a:r>
          </a:p>
          <a:p>
            <a:r>
              <a:rPr lang="fr-FR" b="1" dirty="0">
                <a:solidFill>
                  <a:srgbClr val="00B050"/>
                </a:solidFill>
                <a:latin typeface="+mn-lt"/>
              </a:rPr>
              <a:t> 		CPGE, Parcours et Grandes Ecoles </a:t>
            </a:r>
            <a:r>
              <a:rPr lang="fr-FR" b="1" dirty="0" err="1">
                <a:solidFill>
                  <a:srgbClr val="00B050"/>
                </a:solidFill>
                <a:latin typeface="+mn-lt"/>
              </a:rPr>
              <a:t>post-bac</a:t>
            </a:r>
            <a:r>
              <a:rPr lang="fr-FR" dirty="0">
                <a:solidFill>
                  <a:srgbClr val="002060"/>
                </a:solidFill>
                <a:latin typeface="+mn-lt"/>
              </a:rPr>
              <a:t>		</a:t>
            </a:r>
          </a:p>
        </p:txBody>
      </p:sp>
      <p:sp>
        <p:nvSpPr>
          <p:cNvPr id="7" name="Rectangle à coins arrondis 6"/>
          <p:cNvSpPr/>
          <p:nvPr/>
        </p:nvSpPr>
        <p:spPr>
          <a:xfrm>
            <a:off x="6487977" y="4079631"/>
            <a:ext cx="1558636" cy="260547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dirty="0"/>
              <a:t>Concours communs </a:t>
            </a:r>
          </a:p>
          <a:p>
            <a:pPr algn="ctr"/>
            <a:r>
              <a:rPr lang="fr-FR" dirty="0"/>
              <a:t>Ecoles supérieures  </a:t>
            </a:r>
            <a:r>
              <a:rPr lang="fr-FR" dirty="0" err="1"/>
              <a:t>post-bac</a:t>
            </a:r>
            <a:endParaRPr lang="fr-FR" dirty="0"/>
          </a:p>
          <a:p>
            <a:pPr algn="ctr"/>
            <a:endParaRPr lang="fr-FR" dirty="0"/>
          </a:p>
          <a:p>
            <a:pPr algn="ctr"/>
            <a:endParaRPr lang="fr-FR" dirty="0"/>
          </a:p>
          <a:p>
            <a:pPr algn="ctr"/>
            <a:endParaRPr lang="fr-FR" dirty="0"/>
          </a:p>
        </p:txBody>
      </p:sp>
      <p:sp>
        <p:nvSpPr>
          <p:cNvPr id="9" name="Rectangle à coins arrondis 8"/>
          <p:cNvSpPr/>
          <p:nvPr/>
        </p:nvSpPr>
        <p:spPr>
          <a:xfrm>
            <a:off x="6487977" y="2670170"/>
            <a:ext cx="1558636" cy="113116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endParaRPr lang="fr-FR" dirty="0"/>
          </a:p>
          <a:p>
            <a:pPr algn="ctr"/>
            <a:r>
              <a:rPr lang="fr-FR" dirty="0"/>
              <a:t>Concours communs</a:t>
            </a:r>
          </a:p>
          <a:p>
            <a:pPr algn="ctr"/>
            <a:r>
              <a:rPr lang="fr-FR" dirty="0"/>
              <a:t>IEP/</a:t>
            </a:r>
            <a:r>
              <a:rPr lang="fr-FR" dirty="0" err="1"/>
              <a:t>Sc.Po</a:t>
            </a:r>
            <a:r>
              <a:rPr lang="fr-FR" dirty="0"/>
              <a:t> </a:t>
            </a:r>
          </a:p>
          <a:p>
            <a:pPr algn="ctr"/>
            <a:endParaRPr lang="fr-FR" dirty="0"/>
          </a:p>
          <a:p>
            <a:pPr algn="ctr"/>
            <a:endParaRPr lang="fr-FR" dirty="0"/>
          </a:p>
          <a:p>
            <a:pPr algn="ctr"/>
            <a:endParaRPr lang="fr-FR" dirty="0"/>
          </a:p>
          <a:p>
            <a:pPr algn="ctr"/>
            <a:endParaRPr lang="fr-FR" dirty="0"/>
          </a:p>
        </p:txBody>
      </p:sp>
      <p:sp>
        <p:nvSpPr>
          <p:cNvPr id="10" name="Rectangle à coins arrondis 9"/>
          <p:cNvSpPr/>
          <p:nvPr/>
        </p:nvSpPr>
        <p:spPr>
          <a:xfrm>
            <a:off x="6487977" y="1657753"/>
            <a:ext cx="1558636" cy="8298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dirty="0"/>
              <a:t>Concours Architecture</a:t>
            </a:r>
          </a:p>
          <a:p>
            <a:pPr algn="ctr"/>
            <a:endParaRPr lang="fr-FR" dirty="0"/>
          </a:p>
          <a:p>
            <a:pPr algn="ctr"/>
            <a:endParaRPr lang="fr-FR" dirty="0"/>
          </a:p>
        </p:txBody>
      </p:sp>
      <p:sp>
        <p:nvSpPr>
          <p:cNvPr id="11" name="ZoneTexte 10"/>
          <p:cNvSpPr txBox="1"/>
          <p:nvPr/>
        </p:nvSpPr>
        <p:spPr>
          <a:xfrm>
            <a:off x="8143155" y="4505206"/>
            <a:ext cx="4048845" cy="1754326"/>
          </a:xfrm>
          <a:prstGeom prst="rect">
            <a:avLst/>
          </a:prstGeom>
          <a:noFill/>
        </p:spPr>
        <p:txBody>
          <a:bodyPr wrap="square" rtlCol="0">
            <a:spAutoFit/>
          </a:bodyPr>
          <a:lstStyle/>
          <a:p>
            <a:r>
              <a:rPr lang="fr-FR" dirty="0"/>
              <a:t>- </a:t>
            </a:r>
            <a:r>
              <a:rPr lang="fr-FR" b="1" dirty="0"/>
              <a:t>pour les programmes en 3 ans </a:t>
            </a:r>
            <a:r>
              <a:rPr lang="fr-FR" dirty="0"/>
              <a:t>: </a:t>
            </a:r>
            <a:r>
              <a:rPr lang="fr-FR" dirty="0" err="1"/>
              <a:t>Bachelor</a:t>
            </a:r>
            <a:r>
              <a:rPr lang="fr-FR" dirty="0"/>
              <a:t> EGC (15 écoles), </a:t>
            </a:r>
            <a:r>
              <a:rPr lang="fr-FR" dirty="0" err="1"/>
              <a:t>Ecricome</a:t>
            </a:r>
            <a:r>
              <a:rPr lang="fr-FR" dirty="0"/>
              <a:t> </a:t>
            </a:r>
            <a:r>
              <a:rPr lang="fr-FR" dirty="0" err="1"/>
              <a:t>bachelor</a:t>
            </a:r>
            <a:r>
              <a:rPr lang="fr-FR" dirty="0"/>
              <a:t> (3 écoles).</a:t>
            </a:r>
          </a:p>
          <a:p>
            <a:r>
              <a:rPr lang="fr-FR" dirty="0"/>
              <a:t>- </a:t>
            </a:r>
            <a:r>
              <a:rPr lang="fr-FR" b="1" dirty="0"/>
              <a:t>pour les programmes en 4 ou 5 ans</a:t>
            </a:r>
            <a:r>
              <a:rPr lang="fr-FR" dirty="0"/>
              <a:t>:  Accès (3 écoles en 5 ans), Sésame (14 écoles et 17 programmes en 4 ou 5 ans)</a:t>
            </a:r>
          </a:p>
        </p:txBody>
      </p:sp>
      <p:sp>
        <p:nvSpPr>
          <p:cNvPr id="8" name="Rectangle 7">
            <a:extLst>
              <a:ext uri="{FF2B5EF4-FFF2-40B4-BE49-F238E27FC236}">
                <a16:creationId xmlns:a16="http://schemas.microsoft.com/office/drawing/2014/main" id="{497C60F1-1BFA-4C04-AF37-680AD2D707C0}"/>
              </a:ext>
            </a:extLst>
          </p:cNvPr>
          <p:cNvSpPr/>
          <p:nvPr/>
        </p:nvSpPr>
        <p:spPr>
          <a:xfrm>
            <a:off x="8130205" y="2694636"/>
            <a:ext cx="3549868" cy="1384995"/>
          </a:xfrm>
          <a:prstGeom prst="rect">
            <a:avLst/>
          </a:prstGeom>
        </p:spPr>
        <p:txBody>
          <a:bodyPr wrap="square">
            <a:spAutoFit/>
          </a:bodyPr>
          <a:lstStyle/>
          <a:p>
            <a:pPr>
              <a:buFont typeface="Arial" panose="020B0604020202020204" pitchFamily="34" charset="0"/>
              <a:buChar char="•"/>
            </a:pPr>
            <a:r>
              <a:rPr lang="fr-FR" sz="1400" dirty="0">
                <a:hlinkClick r:id="rId2"/>
              </a:rPr>
              <a:t> Sciences Po Paris</a:t>
            </a:r>
            <a:r>
              <a:rPr lang="fr-FR" sz="1400" dirty="0"/>
              <a:t>, </a:t>
            </a:r>
            <a:r>
              <a:rPr lang="fr-FR" sz="1400" dirty="0">
                <a:hlinkClick r:id="rId3"/>
              </a:rPr>
              <a:t>Sciences Po Bordeaux</a:t>
            </a:r>
            <a:r>
              <a:rPr lang="fr-FR" sz="1400" dirty="0"/>
              <a:t>, </a:t>
            </a:r>
            <a:r>
              <a:rPr lang="fr-FR" sz="1400" dirty="0">
                <a:hlinkClick r:id="rId4"/>
              </a:rPr>
              <a:t>Sciences Po Grenoble</a:t>
            </a:r>
            <a:r>
              <a:rPr lang="fr-FR" sz="1400" dirty="0"/>
              <a:t> + IEP de Fontainebleau sélection sur dossier et entretien. </a:t>
            </a:r>
          </a:p>
          <a:p>
            <a:pPr>
              <a:buFont typeface="Arial" panose="020B0604020202020204" pitchFamily="34" charset="0"/>
              <a:buChar char="•"/>
            </a:pPr>
            <a:r>
              <a:rPr lang="fr-FR" sz="1400" dirty="0"/>
              <a:t> Le réseau des 7 IEP d'</a:t>
            </a:r>
            <a:r>
              <a:rPr lang="fr-FR" sz="1400" dirty="0">
                <a:hlinkClick r:id="rId5"/>
              </a:rPr>
              <a:t>Aix-en-Provence</a:t>
            </a:r>
            <a:r>
              <a:rPr lang="fr-FR" sz="1400" dirty="0"/>
              <a:t>, </a:t>
            </a:r>
            <a:r>
              <a:rPr lang="fr-FR" sz="1400" dirty="0">
                <a:hlinkClick r:id="rId6"/>
              </a:rPr>
              <a:t>Lille</a:t>
            </a:r>
            <a:r>
              <a:rPr lang="fr-FR" sz="1400" dirty="0"/>
              <a:t>, </a:t>
            </a:r>
            <a:r>
              <a:rPr lang="fr-FR" sz="1400" dirty="0">
                <a:hlinkClick r:id="rId7"/>
              </a:rPr>
              <a:t>Lyon</a:t>
            </a:r>
            <a:r>
              <a:rPr lang="fr-FR" sz="1400" dirty="0"/>
              <a:t>, </a:t>
            </a:r>
            <a:r>
              <a:rPr lang="fr-FR" sz="1400" dirty="0">
                <a:hlinkClick r:id="rId8"/>
              </a:rPr>
              <a:t>Rennes</a:t>
            </a:r>
            <a:r>
              <a:rPr lang="fr-FR" sz="1400" dirty="0"/>
              <a:t>, </a:t>
            </a:r>
            <a:r>
              <a:rPr lang="fr-FR" sz="1400" dirty="0">
                <a:hlinkClick r:id="rId9"/>
              </a:rPr>
              <a:t>Saint-Germain-en-Laye</a:t>
            </a:r>
            <a:r>
              <a:rPr lang="fr-FR" sz="1400" dirty="0"/>
              <a:t>, </a:t>
            </a:r>
            <a:r>
              <a:rPr lang="fr-FR" sz="1400" dirty="0">
                <a:hlinkClick r:id="rId10"/>
              </a:rPr>
              <a:t>Strasbourg</a:t>
            </a:r>
            <a:r>
              <a:rPr lang="fr-FR" sz="1400" dirty="0"/>
              <a:t> et </a:t>
            </a:r>
            <a:r>
              <a:rPr lang="fr-FR" sz="1400" dirty="0">
                <a:hlinkClick r:id="rId11"/>
              </a:rPr>
              <a:t>Toulouse</a:t>
            </a:r>
            <a:r>
              <a:rPr lang="fr-FR" sz="1400" dirty="0"/>
              <a:t>:  concours commun.</a:t>
            </a:r>
          </a:p>
        </p:txBody>
      </p:sp>
      <p:sp>
        <p:nvSpPr>
          <p:cNvPr id="12" name="Rectangle 11">
            <a:extLst>
              <a:ext uri="{FF2B5EF4-FFF2-40B4-BE49-F238E27FC236}">
                <a16:creationId xmlns:a16="http://schemas.microsoft.com/office/drawing/2014/main" id="{4284768B-5A5B-4C07-B7DA-6BF758E2CC02}"/>
              </a:ext>
            </a:extLst>
          </p:cNvPr>
          <p:cNvSpPr/>
          <p:nvPr/>
        </p:nvSpPr>
        <p:spPr>
          <a:xfrm>
            <a:off x="8143155" y="1703366"/>
            <a:ext cx="3549868" cy="738664"/>
          </a:xfrm>
          <a:prstGeom prst="rect">
            <a:avLst/>
          </a:prstGeom>
        </p:spPr>
        <p:txBody>
          <a:bodyPr wrap="square">
            <a:spAutoFit/>
          </a:bodyPr>
          <a:lstStyle/>
          <a:p>
            <a:r>
              <a:rPr lang="fr-FR" sz="1400" dirty="0"/>
              <a:t>L'admission se fait sur examen du dossier, complété par un </a:t>
            </a:r>
            <a:r>
              <a:rPr lang="fr-FR" sz="1400" b="1" dirty="0"/>
              <a:t>entretien</a:t>
            </a:r>
            <a:r>
              <a:rPr lang="fr-FR" sz="1400" dirty="0"/>
              <a:t> et éventuellement par des tests.</a:t>
            </a:r>
          </a:p>
        </p:txBody>
      </p:sp>
    </p:spTree>
    <p:extLst>
      <p:ext uri="{BB962C8B-B14F-4D97-AF65-F5344CB8AC3E}">
        <p14:creationId xmlns:p14="http://schemas.microsoft.com/office/powerpoint/2010/main" val="255987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05539" y="824783"/>
            <a:ext cx="10515600" cy="79865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B050"/>
                </a:solidFill>
                <a:latin typeface="+mn-lt"/>
              </a:rPr>
              <a:t>FOCUS études d’arts</a:t>
            </a:r>
            <a:r>
              <a:rPr lang="fr-FR" dirty="0">
                <a:solidFill>
                  <a:srgbClr val="002060"/>
                </a:solidFill>
                <a:latin typeface="+mn-lt"/>
              </a:rPr>
              <a:t>		</a:t>
            </a:r>
          </a:p>
        </p:txBody>
      </p:sp>
      <p:sp>
        <p:nvSpPr>
          <p:cNvPr id="3" name="Rectangle à coins arrondis 2"/>
          <p:cNvSpPr/>
          <p:nvPr/>
        </p:nvSpPr>
        <p:spPr>
          <a:xfrm>
            <a:off x="1417775" y="5536858"/>
            <a:ext cx="817632" cy="492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BTS  </a:t>
            </a:r>
          </a:p>
        </p:txBody>
      </p:sp>
      <p:sp>
        <p:nvSpPr>
          <p:cNvPr id="5" name="Rectangle à coins arrondis 4"/>
          <p:cNvSpPr/>
          <p:nvPr/>
        </p:nvSpPr>
        <p:spPr>
          <a:xfrm>
            <a:off x="228924" y="5536858"/>
            <a:ext cx="817632" cy="492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CAP  </a:t>
            </a:r>
          </a:p>
        </p:txBody>
      </p:sp>
      <p:sp>
        <p:nvSpPr>
          <p:cNvPr id="7" name="Rectangle 6"/>
          <p:cNvSpPr/>
          <p:nvPr/>
        </p:nvSpPr>
        <p:spPr>
          <a:xfrm>
            <a:off x="8597780" y="5703036"/>
            <a:ext cx="1635513" cy="70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CPGE </a:t>
            </a:r>
          </a:p>
          <a:p>
            <a:pPr algn="ctr"/>
            <a:r>
              <a:rPr lang="fr-FR" dirty="0"/>
              <a:t> Arts et Design</a:t>
            </a:r>
          </a:p>
        </p:txBody>
      </p:sp>
      <p:sp>
        <p:nvSpPr>
          <p:cNvPr id="8" name="Rectangle 7"/>
          <p:cNvSpPr/>
          <p:nvPr/>
        </p:nvSpPr>
        <p:spPr>
          <a:xfrm>
            <a:off x="6931270" y="5624951"/>
            <a:ext cx="1553735" cy="862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Formations d’arts et de design</a:t>
            </a:r>
          </a:p>
        </p:txBody>
      </p:sp>
      <p:sp>
        <p:nvSpPr>
          <p:cNvPr id="9" name="Rectangle 8"/>
          <p:cNvSpPr/>
          <p:nvPr/>
        </p:nvSpPr>
        <p:spPr>
          <a:xfrm>
            <a:off x="5322102" y="5539008"/>
            <a:ext cx="1527654" cy="1225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DNMADE</a:t>
            </a:r>
          </a:p>
          <a:p>
            <a:pPr algn="ctr"/>
            <a:r>
              <a:rPr lang="fr-FR" dirty="0"/>
              <a:t>DNA/DNSEP</a:t>
            </a:r>
          </a:p>
          <a:p>
            <a:pPr algn="ctr"/>
            <a:r>
              <a:rPr lang="fr-FR" dirty="0"/>
              <a:t>Métiers d’Art et Design  </a:t>
            </a:r>
          </a:p>
        </p:txBody>
      </p:sp>
      <p:sp>
        <p:nvSpPr>
          <p:cNvPr id="10" name="ZoneTexte 9"/>
          <p:cNvSpPr txBox="1"/>
          <p:nvPr/>
        </p:nvSpPr>
        <p:spPr>
          <a:xfrm>
            <a:off x="128557" y="4166591"/>
            <a:ext cx="1250193" cy="1384995"/>
          </a:xfrm>
          <a:prstGeom prst="rect">
            <a:avLst/>
          </a:prstGeom>
          <a:noFill/>
        </p:spPr>
        <p:txBody>
          <a:bodyPr wrap="square" rtlCol="0">
            <a:spAutoFit/>
          </a:bodyPr>
          <a:lstStyle/>
          <a:p>
            <a:r>
              <a:rPr lang="fr-FR" sz="1400" dirty="0"/>
              <a:t>Domaines </a:t>
            </a:r>
            <a:r>
              <a:rPr lang="fr-FR" sz="1400" b="1" dirty="0">
                <a:solidFill>
                  <a:srgbClr val="0AAE1E"/>
                </a:solidFill>
              </a:rPr>
              <a:t>artisanat d’art </a:t>
            </a:r>
          </a:p>
          <a:p>
            <a:r>
              <a:rPr lang="fr-FR" sz="1400" dirty="0"/>
              <a:t>Ex: Bijou Vitrail</a:t>
            </a:r>
          </a:p>
          <a:p>
            <a:r>
              <a:rPr lang="fr-FR" sz="1400" dirty="0"/>
              <a:t>Céramique</a:t>
            </a:r>
          </a:p>
          <a:p>
            <a:r>
              <a:rPr lang="fr-FR" sz="1400" dirty="0"/>
              <a:t>      etc.</a:t>
            </a:r>
          </a:p>
        </p:txBody>
      </p:sp>
      <p:pic>
        <p:nvPicPr>
          <p:cNvPr id="11" name="Image 10"/>
          <p:cNvPicPr>
            <a:picLocks noChangeAspect="1"/>
          </p:cNvPicPr>
          <p:nvPr/>
        </p:nvPicPr>
        <p:blipFill>
          <a:blip r:embed="rId2"/>
          <a:stretch>
            <a:fillRect/>
          </a:stretch>
        </p:blipFill>
        <p:spPr>
          <a:xfrm>
            <a:off x="5736204" y="1127812"/>
            <a:ext cx="904875" cy="3427724"/>
          </a:xfrm>
          <a:prstGeom prst="rect">
            <a:avLst/>
          </a:prstGeom>
        </p:spPr>
      </p:pic>
      <p:pic>
        <p:nvPicPr>
          <p:cNvPr id="12" name="Image 11"/>
          <p:cNvPicPr>
            <a:picLocks noChangeAspect="1"/>
          </p:cNvPicPr>
          <p:nvPr/>
        </p:nvPicPr>
        <p:blipFill>
          <a:blip r:embed="rId3"/>
          <a:stretch>
            <a:fillRect/>
          </a:stretch>
        </p:blipFill>
        <p:spPr>
          <a:xfrm>
            <a:off x="5765148" y="4547733"/>
            <a:ext cx="885825" cy="929224"/>
          </a:xfrm>
          <a:prstGeom prst="rect">
            <a:avLst/>
          </a:prstGeom>
        </p:spPr>
      </p:pic>
      <p:sp>
        <p:nvSpPr>
          <p:cNvPr id="13" name="ZoneTexte 12"/>
          <p:cNvSpPr txBox="1"/>
          <p:nvPr/>
        </p:nvSpPr>
        <p:spPr>
          <a:xfrm>
            <a:off x="1423108" y="4260552"/>
            <a:ext cx="951671" cy="1077218"/>
          </a:xfrm>
          <a:prstGeom prst="rect">
            <a:avLst/>
          </a:prstGeom>
          <a:noFill/>
        </p:spPr>
        <p:txBody>
          <a:bodyPr wrap="square" rtlCol="0">
            <a:spAutoFit/>
          </a:bodyPr>
          <a:lstStyle/>
          <a:p>
            <a:r>
              <a:rPr lang="fr-FR" sz="1600" dirty="0"/>
              <a:t>Métiers de </a:t>
            </a:r>
            <a:r>
              <a:rPr lang="fr-FR" sz="1600" b="1" dirty="0">
                <a:solidFill>
                  <a:srgbClr val="0AAE1E"/>
                </a:solidFill>
              </a:rPr>
              <a:t>l’audio-visuel</a:t>
            </a:r>
          </a:p>
        </p:txBody>
      </p:sp>
      <p:sp>
        <p:nvSpPr>
          <p:cNvPr id="14" name="Rectangle à coins arrondis 13"/>
          <p:cNvSpPr/>
          <p:nvPr/>
        </p:nvSpPr>
        <p:spPr>
          <a:xfrm>
            <a:off x="2447602" y="5551586"/>
            <a:ext cx="1347158" cy="92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Diplôme d’Etat </a:t>
            </a:r>
          </a:p>
          <a:p>
            <a:pPr algn="ctr"/>
            <a:r>
              <a:rPr lang="fr-FR" dirty="0"/>
              <a:t>  </a:t>
            </a:r>
          </a:p>
        </p:txBody>
      </p:sp>
      <p:sp>
        <p:nvSpPr>
          <p:cNvPr id="15" name="ZoneTexte 14"/>
          <p:cNvSpPr txBox="1"/>
          <p:nvPr/>
        </p:nvSpPr>
        <p:spPr>
          <a:xfrm>
            <a:off x="2635911" y="4137441"/>
            <a:ext cx="1198108" cy="1200329"/>
          </a:xfrm>
          <a:prstGeom prst="rect">
            <a:avLst/>
          </a:prstGeom>
          <a:noFill/>
        </p:spPr>
        <p:txBody>
          <a:bodyPr wrap="square" rtlCol="0">
            <a:spAutoFit/>
          </a:bodyPr>
          <a:lstStyle/>
          <a:p>
            <a:r>
              <a:rPr lang="fr-FR" dirty="0"/>
              <a:t>Professeur </a:t>
            </a:r>
            <a:r>
              <a:rPr lang="fr-FR" b="1" dirty="0">
                <a:solidFill>
                  <a:srgbClr val="0AAE1E"/>
                </a:solidFill>
              </a:rPr>
              <a:t>Musique</a:t>
            </a:r>
          </a:p>
          <a:p>
            <a:r>
              <a:rPr lang="fr-FR" b="1" dirty="0">
                <a:solidFill>
                  <a:srgbClr val="0AAE1E"/>
                </a:solidFill>
              </a:rPr>
              <a:t>Danse</a:t>
            </a:r>
          </a:p>
          <a:p>
            <a:r>
              <a:rPr lang="fr-FR" b="1" dirty="0">
                <a:solidFill>
                  <a:srgbClr val="0AAE1E"/>
                </a:solidFill>
              </a:rPr>
              <a:t>Théâtre</a:t>
            </a:r>
          </a:p>
        </p:txBody>
      </p:sp>
      <p:sp>
        <p:nvSpPr>
          <p:cNvPr id="17" name="Rectangle à coins arrondis 16"/>
          <p:cNvSpPr/>
          <p:nvPr/>
        </p:nvSpPr>
        <p:spPr>
          <a:xfrm>
            <a:off x="3853195" y="5551586"/>
            <a:ext cx="1347158" cy="929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r>
              <a:rPr lang="fr-FR" dirty="0"/>
              <a:t>Diplôme National Supérieur</a:t>
            </a:r>
          </a:p>
          <a:p>
            <a:pPr algn="ctr"/>
            <a:r>
              <a:rPr lang="fr-FR" dirty="0"/>
              <a:t>  </a:t>
            </a:r>
          </a:p>
        </p:txBody>
      </p:sp>
      <p:sp>
        <p:nvSpPr>
          <p:cNvPr id="18" name="ZoneTexte 17"/>
          <p:cNvSpPr txBox="1"/>
          <p:nvPr/>
        </p:nvSpPr>
        <p:spPr>
          <a:xfrm>
            <a:off x="3912714" y="4168219"/>
            <a:ext cx="1309129" cy="1169551"/>
          </a:xfrm>
          <a:prstGeom prst="rect">
            <a:avLst/>
          </a:prstGeom>
          <a:noFill/>
        </p:spPr>
        <p:txBody>
          <a:bodyPr wrap="square" rtlCol="0">
            <a:spAutoFit/>
          </a:bodyPr>
          <a:lstStyle/>
          <a:p>
            <a:r>
              <a:rPr lang="fr-FR" sz="1600" dirty="0"/>
              <a:t>Professionnel </a:t>
            </a:r>
          </a:p>
          <a:p>
            <a:r>
              <a:rPr lang="fr-FR" b="1" dirty="0">
                <a:solidFill>
                  <a:srgbClr val="0AAE1E"/>
                </a:solidFill>
              </a:rPr>
              <a:t>Musicien</a:t>
            </a:r>
          </a:p>
          <a:p>
            <a:r>
              <a:rPr lang="fr-FR" b="1" dirty="0">
                <a:solidFill>
                  <a:srgbClr val="0AAE1E"/>
                </a:solidFill>
              </a:rPr>
              <a:t>Danseur</a:t>
            </a:r>
          </a:p>
          <a:p>
            <a:r>
              <a:rPr lang="fr-FR" b="1" dirty="0">
                <a:solidFill>
                  <a:srgbClr val="0AAE1E"/>
                </a:solidFill>
              </a:rPr>
              <a:t>Comédien</a:t>
            </a:r>
          </a:p>
        </p:txBody>
      </p:sp>
      <p:sp>
        <p:nvSpPr>
          <p:cNvPr id="19" name="Rectangle à coins arrondis 18"/>
          <p:cNvSpPr/>
          <p:nvPr/>
        </p:nvSpPr>
        <p:spPr>
          <a:xfrm>
            <a:off x="10311326" y="5824095"/>
            <a:ext cx="1621593" cy="534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Licence   </a:t>
            </a:r>
          </a:p>
        </p:txBody>
      </p:sp>
      <p:pic>
        <p:nvPicPr>
          <p:cNvPr id="20" name="Image 19"/>
          <p:cNvPicPr>
            <a:picLocks noChangeAspect="1"/>
          </p:cNvPicPr>
          <p:nvPr/>
        </p:nvPicPr>
        <p:blipFill>
          <a:blip r:embed="rId4"/>
          <a:stretch>
            <a:fillRect/>
          </a:stretch>
        </p:blipFill>
        <p:spPr>
          <a:xfrm>
            <a:off x="10173844" y="891399"/>
            <a:ext cx="1981200" cy="3957634"/>
          </a:xfrm>
          <a:prstGeom prst="rect">
            <a:avLst/>
          </a:prstGeom>
        </p:spPr>
      </p:pic>
      <p:sp>
        <p:nvSpPr>
          <p:cNvPr id="21" name="ZoneTexte 20"/>
          <p:cNvSpPr txBox="1"/>
          <p:nvPr/>
        </p:nvSpPr>
        <p:spPr>
          <a:xfrm>
            <a:off x="10947113" y="4106664"/>
            <a:ext cx="734068" cy="307777"/>
          </a:xfrm>
          <a:prstGeom prst="rect">
            <a:avLst/>
          </a:prstGeom>
          <a:noFill/>
        </p:spPr>
        <p:txBody>
          <a:bodyPr wrap="square" rtlCol="0">
            <a:spAutoFit/>
          </a:bodyPr>
          <a:lstStyle/>
          <a:p>
            <a:r>
              <a:rPr lang="fr-FR" sz="1400" dirty="0"/>
              <a:t>et arts</a:t>
            </a:r>
          </a:p>
        </p:txBody>
      </p:sp>
      <p:sp>
        <p:nvSpPr>
          <p:cNvPr id="23" name="ZoneTexte 22"/>
          <p:cNvSpPr txBox="1"/>
          <p:nvPr/>
        </p:nvSpPr>
        <p:spPr>
          <a:xfrm>
            <a:off x="10225816" y="5364482"/>
            <a:ext cx="2101654" cy="338554"/>
          </a:xfrm>
          <a:prstGeom prst="rect">
            <a:avLst/>
          </a:prstGeom>
          <a:noFill/>
        </p:spPr>
        <p:txBody>
          <a:bodyPr wrap="square" rtlCol="0">
            <a:spAutoFit/>
          </a:bodyPr>
          <a:lstStyle/>
          <a:p>
            <a:r>
              <a:rPr lang="fr-FR" sz="1600" b="1" dirty="0">
                <a:solidFill>
                  <a:srgbClr val="0AAE1E"/>
                </a:solidFill>
              </a:rPr>
              <a:t>ou doubles parcours</a:t>
            </a:r>
          </a:p>
        </p:txBody>
      </p:sp>
      <p:sp>
        <p:nvSpPr>
          <p:cNvPr id="24" name="ZoneTexte 23"/>
          <p:cNvSpPr txBox="1"/>
          <p:nvPr/>
        </p:nvSpPr>
        <p:spPr>
          <a:xfrm>
            <a:off x="6988078" y="6480810"/>
            <a:ext cx="1592331" cy="369332"/>
          </a:xfrm>
          <a:prstGeom prst="rect">
            <a:avLst/>
          </a:prstGeom>
          <a:noFill/>
        </p:spPr>
        <p:txBody>
          <a:bodyPr wrap="square" rtlCol="0">
            <a:spAutoFit/>
          </a:bodyPr>
          <a:lstStyle/>
          <a:p>
            <a:r>
              <a:rPr lang="fr-FR" dirty="0"/>
              <a:t>En 3 ou 5 ans</a:t>
            </a:r>
          </a:p>
        </p:txBody>
      </p:sp>
      <p:sp>
        <p:nvSpPr>
          <p:cNvPr id="25" name="Rectangle 24"/>
          <p:cNvSpPr/>
          <p:nvPr/>
        </p:nvSpPr>
        <p:spPr>
          <a:xfrm>
            <a:off x="8683380" y="3721943"/>
            <a:ext cx="1320347" cy="1846659"/>
          </a:xfrm>
          <a:prstGeom prst="rect">
            <a:avLst/>
          </a:prstGeom>
        </p:spPr>
        <p:txBody>
          <a:bodyPr wrap="square">
            <a:spAutoFit/>
          </a:bodyPr>
          <a:lstStyle/>
          <a:p>
            <a:r>
              <a:rPr lang="fr-FR" sz="1400" dirty="0"/>
              <a:t>CPGE Ecole normale supérieure Paris Saclay</a:t>
            </a:r>
          </a:p>
          <a:p>
            <a:endParaRPr lang="fr-FR" sz="1400" dirty="0"/>
          </a:p>
          <a:p>
            <a:r>
              <a:rPr lang="fr-FR" sz="1400" dirty="0"/>
              <a:t>CPGE Lettres avec option Art</a:t>
            </a:r>
          </a:p>
          <a:p>
            <a:endParaRPr lang="fr-FR" sz="1600" b="1" dirty="0"/>
          </a:p>
        </p:txBody>
      </p:sp>
      <p:sp>
        <p:nvSpPr>
          <p:cNvPr id="4" name="Ellipse 3"/>
          <p:cNvSpPr/>
          <p:nvPr/>
        </p:nvSpPr>
        <p:spPr>
          <a:xfrm>
            <a:off x="230725" y="3077752"/>
            <a:ext cx="1009583" cy="6021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CFA</a:t>
            </a:r>
          </a:p>
        </p:txBody>
      </p:sp>
      <p:sp>
        <p:nvSpPr>
          <p:cNvPr id="26" name="Ellipse 25"/>
          <p:cNvSpPr/>
          <p:nvPr/>
        </p:nvSpPr>
        <p:spPr>
          <a:xfrm>
            <a:off x="1407272" y="3095779"/>
            <a:ext cx="1174368" cy="6021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Lycées</a:t>
            </a:r>
          </a:p>
        </p:txBody>
      </p:sp>
      <p:sp>
        <p:nvSpPr>
          <p:cNvPr id="27" name="Ellipse 26"/>
          <p:cNvSpPr/>
          <p:nvPr/>
        </p:nvSpPr>
        <p:spPr>
          <a:xfrm>
            <a:off x="2781542" y="3158062"/>
            <a:ext cx="2326995" cy="6021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Conservatoires</a:t>
            </a:r>
          </a:p>
          <a:p>
            <a:pPr algn="ctr"/>
            <a:r>
              <a:rPr lang="fr-FR" dirty="0"/>
              <a:t>Pole sup</a:t>
            </a:r>
          </a:p>
        </p:txBody>
      </p:sp>
      <p:sp>
        <p:nvSpPr>
          <p:cNvPr id="28" name="Ellipse 27"/>
          <p:cNvSpPr/>
          <p:nvPr/>
        </p:nvSpPr>
        <p:spPr>
          <a:xfrm>
            <a:off x="5200353" y="104645"/>
            <a:ext cx="2008124" cy="9119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Lycées</a:t>
            </a:r>
          </a:p>
          <a:p>
            <a:pPr algn="ctr"/>
            <a:r>
              <a:rPr lang="fr-FR" dirty="0"/>
              <a:t>Écoles sup</a:t>
            </a:r>
          </a:p>
          <a:p>
            <a:pPr algn="ctr"/>
            <a:r>
              <a:rPr lang="fr-FR" dirty="0"/>
              <a:t>Beaux-arts</a:t>
            </a:r>
          </a:p>
        </p:txBody>
      </p:sp>
      <p:sp>
        <p:nvSpPr>
          <p:cNvPr id="29" name="Ellipse 28"/>
          <p:cNvSpPr/>
          <p:nvPr/>
        </p:nvSpPr>
        <p:spPr>
          <a:xfrm>
            <a:off x="6793692" y="735673"/>
            <a:ext cx="1823968" cy="92998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Ecoles supérieures </a:t>
            </a:r>
          </a:p>
        </p:txBody>
      </p:sp>
      <p:sp>
        <p:nvSpPr>
          <p:cNvPr id="30" name="Ellipse 29"/>
          <p:cNvSpPr/>
          <p:nvPr/>
        </p:nvSpPr>
        <p:spPr>
          <a:xfrm>
            <a:off x="10292275" y="167269"/>
            <a:ext cx="1785189" cy="6021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Universités</a:t>
            </a:r>
          </a:p>
        </p:txBody>
      </p:sp>
      <p:sp>
        <p:nvSpPr>
          <p:cNvPr id="31" name="Ellipse 30"/>
          <p:cNvSpPr/>
          <p:nvPr/>
        </p:nvSpPr>
        <p:spPr>
          <a:xfrm>
            <a:off x="8643255" y="3031508"/>
            <a:ext cx="1360472" cy="60216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Lycées</a:t>
            </a:r>
          </a:p>
        </p:txBody>
      </p:sp>
      <p:sp>
        <p:nvSpPr>
          <p:cNvPr id="6" name="ZoneTexte 5"/>
          <p:cNvSpPr txBox="1"/>
          <p:nvPr/>
        </p:nvSpPr>
        <p:spPr>
          <a:xfrm>
            <a:off x="6905525" y="1678787"/>
            <a:ext cx="1607738" cy="3785652"/>
          </a:xfrm>
          <a:prstGeom prst="rect">
            <a:avLst/>
          </a:prstGeom>
          <a:noFill/>
        </p:spPr>
        <p:txBody>
          <a:bodyPr wrap="square" rtlCol="0">
            <a:spAutoFit/>
          </a:bodyPr>
          <a:lstStyle/>
          <a:p>
            <a:r>
              <a:rPr lang="fr-FR" sz="1200" b="1" dirty="0"/>
              <a:t>Publiques</a:t>
            </a:r>
            <a:r>
              <a:rPr lang="fr-FR" sz="1200" dirty="0"/>
              <a:t> par ex:</a:t>
            </a:r>
            <a:endParaRPr lang="fr-FR" sz="1200" dirty="0">
              <a:hlinkClick r:id="rId5">
                <a:extLst>
                  <a:ext uri="{A12FA001-AC4F-418D-AE19-62706E023703}">
                    <ahyp:hlinkClr xmlns:ahyp="http://schemas.microsoft.com/office/drawing/2018/hyperlinkcolor" val="tx"/>
                  </a:ext>
                </a:extLst>
              </a:hlinkClick>
            </a:endParaRPr>
          </a:p>
          <a:p>
            <a:r>
              <a:rPr lang="fr-FR" sz="1200" dirty="0">
                <a:hlinkClick r:id="rId5">
                  <a:extLst>
                    <a:ext uri="{A12FA001-AC4F-418D-AE19-62706E023703}">
                      <ahyp:hlinkClr xmlns:ahyp="http://schemas.microsoft.com/office/drawing/2018/hyperlinkcolor" val="tx"/>
                    </a:ext>
                  </a:extLst>
                </a:hlinkClick>
              </a:rPr>
              <a:t>Arts-Déco-ENSAD</a:t>
            </a:r>
            <a:endParaRPr lang="fr-FR" sz="1200" dirty="0"/>
          </a:p>
          <a:p>
            <a:r>
              <a:rPr lang="fr-FR" sz="1200" dirty="0">
                <a:hlinkClick r:id="rId6">
                  <a:extLst>
                    <a:ext uri="{A12FA001-AC4F-418D-AE19-62706E023703}">
                      <ahyp:hlinkClr xmlns:ahyp="http://schemas.microsoft.com/office/drawing/2018/hyperlinkcolor" val="tx"/>
                    </a:ext>
                  </a:extLst>
                </a:hlinkClick>
              </a:rPr>
              <a:t>Beaux-Arts de Paris-ENSBA</a:t>
            </a:r>
            <a:endParaRPr lang="fr-FR" sz="1200" dirty="0"/>
          </a:p>
          <a:p>
            <a:r>
              <a:rPr lang="fr-FR" sz="1200" dirty="0">
                <a:hlinkClick r:id="rId7">
                  <a:extLst>
                    <a:ext uri="{A12FA001-AC4F-418D-AE19-62706E023703}">
                      <ahyp:hlinkClr xmlns:ahyp="http://schemas.microsoft.com/office/drawing/2018/hyperlinkcolor" val="tx"/>
                    </a:ext>
                  </a:extLst>
                </a:hlinkClick>
              </a:rPr>
              <a:t>Ateliers-ENSCI</a:t>
            </a:r>
            <a:r>
              <a:rPr lang="fr-FR" sz="1200" dirty="0"/>
              <a:t>,</a:t>
            </a:r>
          </a:p>
          <a:p>
            <a:r>
              <a:rPr lang="fr-FR" sz="1200" dirty="0">
                <a:hlinkClick r:id="rId8">
                  <a:extLst>
                    <a:ext uri="{A12FA001-AC4F-418D-AE19-62706E023703}">
                      <ahyp:hlinkClr xmlns:ahyp="http://schemas.microsoft.com/office/drawing/2018/hyperlinkcolor" val="tx"/>
                    </a:ext>
                  </a:extLst>
                </a:hlinkClick>
              </a:rPr>
              <a:t>École d’Arles-ENSP </a:t>
            </a:r>
            <a:endParaRPr lang="fr-FR" sz="1200" dirty="0"/>
          </a:p>
          <a:p>
            <a:r>
              <a:rPr lang="fr-FR" sz="1200" dirty="0">
                <a:hlinkClick r:id="rId9">
                  <a:extLst>
                    <a:ext uri="{A12FA001-AC4F-418D-AE19-62706E023703}">
                      <ahyp:hlinkClr xmlns:ahyp="http://schemas.microsoft.com/office/drawing/2018/hyperlinkcolor" val="tx"/>
                    </a:ext>
                  </a:extLst>
                </a:hlinkClick>
              </a:rPr>
              <a:t>École du Louvre</a:t>
            </a:r>
            <a:r>
              <a:rPr lang="fr-FR" sz="1200" dirty="0"/>
              <a:t> </a:t>
            </a:r>
          </a:p>
          <a:p>
            <a:r>
              <a:rPr lang="fr-FR" sz="1200" dirty="0">
                <a:hlinkClick r:id="rId10">
                  <a:extLst>
                    <a:ext uri="{A12FA001-AC4F-418D-AE19-62706E023703}">
                      <ahyp:hlinkClr xmlns:ahyp="http://schemas.microsoft.com/office/drawing/2018/hyperlinkcolor" val="tx"/>
                    </a:ext>
                  </a:extLst>
                </a:hlinkClick>
              </a:rPr>
              <a:t>INP</a:t>
            </a:r>
            <a:r>
              <a:rPr lang="fr-FR" sz="1200" dirty="0"/>
              <a:t> Patrimoine</a:t>
            </a:r>
          </a:p>
          <a:p>
            <a:r>
              <a:rPr lang="fr-FR" sz="1200" dirty="0">
                <a:hlinkClick r:id="rId11">
                  <a:extLst>
                    <a:ext uri="{A12FA001-AC4F-418D-AE19-62706E023703}">
                      <ahyp:hlinkClr xmlns:ahyp="http://schemas.microsoft.com/office/drawing/2018/hyperlinkcolor" val="tx"/>
                    </a:ext>
                  </a:extLst>
                </a:hlinkClick>
              </a:rPr>
              <a:t>ENC</a:t>
            </a:r>
            <a:r>
              <a:rPr lang="fr-FR" sz="1200" dirty="0"/>
              <a:t> Chartes</a:t>
            </a:r>
          </a:p>
          <a:p>
            <a:r>
              <a:rPr lang="fr-FR" sz="1200" dirty="0">
                <a:hlinkClick r:id="rId12">
                  <a:extLst>
                    <a:ext uri="{A12FA001-AC4F-418D-AE19-62706E023703}">
                      <ahyp:hlinkClr xmlns:ahyp="http://schemas.microsoft.com/office/drawing/2018/hyperlinkcolor" val="tx"/>
                    </a:ext>
                  </a:extLst>
                </a:hlinkClick>
              </a:rPr>
              <a:t>INASUP</a:t>
            </a:r>
            <a:endParaRPr lang="fr-FR" sz="1200" dirty="0"/>
          </a:p>
          <a:p>
            <a:r>
              <a:rPr lang="fr-FR" sz="1200" dirty="0">
                <a:hlinkClick r:id="rId13">
                  <a:extLst>
                    <a:ext uri="{A12FA001-AC4F-418D-AE19-62706E023703}">
                      <ahyp:hlinkClr xmlns:ahyp="http://schemas.microsoft.com/office/drawing/2018/hyperlinkcolor" val="tx"/>
                    </a:ext>
                  </a:extLst>
                </a:hlinkClick>
              </a:rPr>
              <a:t>Louis Lumière</a:t>
            </a:r>
            <a:endParaRPr lang="fr-FR" sz="1200" dirty="0"/>
          </a:p>
          <a:p>
            <a:r>
              <a:rPr lang="fr-FR" sz="1200" dirty="0">
                <a:hlinkClick r:id="rId14">
                  <a:extLst>
                    <a:ext uri="{A12FA001-AC4F-418D-AE19-62706E023703}">
                      <ahyp:hlinkClr xmlns:ahyp="http://schemas.microsoft.com/office/drawing/2018/hyperlinkcolor" val="tx"/>
                    </a:ext>
                  </a:extLst>
                </a:hlinkClick>
              </a:rPr>
              <a:t>ENSATT</a:t>
            </a:r>
            <a:endParaRPr lang="fr-FR" sz="1200" dirty="0"/>
          </a:p>
          <a:p>
            <a:r>
              <a:rPr lang="fr-FR" sz="1200" dirty="0"/>
              <a:t>ESAJ </a:t>
            </a:r>
          </a:p>
          <a:p>
            <a:r>
              <a:rPr lang="fr-FR" sz="1200" dirty="0"/>
              <a:t>,,,</a:t>
            </a:r>
          </a:p>
          <a:p>
            <a:r>
              <a:rPr lang="fr-FR" sz="1200" dirty="0"/>
              <a:t>Ou </a:t>
            </a:r>
            <a:r>
              <a:rPr lang="fr-FR" sz="1200" b="1" dirty="0"/>
              <a:t>Privées</a:t>
            </a:r>
            <a:r>
              <a:rPr lang="fr-FR" sz="1200" dirty="0"/>
              <a:t> (tous domaines des arts, de la création et du design) délivrant un </a:t>
            </a:r>
          </a:p>
          <a:p>
            <a:r>
              <a:rPr lang="fr-FR" sz="1200" dirty="0">
                <a:highlight>
                  <a:srgbClr val="9FF7C7"/>
                </a:highlight>
              </a:rPr>
              <a:t>Diplôme d’école ou</a:t>
            </a:r>
          </a:p>
          <a:p>
            <a:r>
              <a:rPr lang="fr-FR" sz="1200" dirty="0" err="1">
                <a:highlight>
                  <a:srgbClr val="9FF7C7"/>
                </a:highlight>
              </a:rPr>
              <a:t>Bachelor</a:t>
            </a:r>
            <a:endParaRPr lang="fr-FR" sz="1200" dirty="0">
              <a:highlight>
                <a:srgbClr val="9FF7C7"/>
              </a:highlight>
            </a:endParaRPr>
          </a:p>
        </p:txBody>
      </p:sp>
      <p:sp>
        <p:nvSpPr>
          <p:cNvPr id="16" name="ZoneTexte 15">
            <a:extLst>
              <a:ext uri="{FF2B5EF4-FFF2-40B4-BE49-F238E27FC236}">
                <a16:creationId xmlns:a16="http://schemas.microsoft.com/office/drawing/2014/main" id="{BF0B1DD7-21BF-49CB-8D2B-7C3224E8A39F}"/>
              </a:ext>
            </a:extLst>
          </p:cNvPr>
          <p:cNvSpPr txBox="1"/>
          <p:nvPr/>
        </p:nvSpPr>
        <p:spPr>
          <a:xfrm>
            <a:off x="10113731" y="4859088"/>
            <a:ext cx="2001283" cy="523220"/>
          </a:xfrm>
          <a:prstGeom prst="rect">
            <a:avLst/>
          </a:prstGeom>
          <a:noFill/>
        </p:spPr>
        <p:txBody>
          <a:bodyPr wrap="square" rtlCol="0">
            <a:spAutoFit/>
          </a:bodyPr>
          <a:lstStyle/>
          <a:p>
            <a:r>
              <a:rPr lang="fr-FR" sz="1400" dirty="0"/>
              <a:t>L1- Histoire de l’art et archéologie</a:t>
            </a:r>
          </a:p>
        </p:txBody>
      </p:sp>
    </p:spTree>
    <p:extLst>
      <p:ext uri="{BB962C8B-B14F-4D97-AF65-F5344CB8AC3E}">
        <p14:creationId xmlns:p14="http://schemas.microsoft.com/office/powerpoint/2010/main" val="261649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145D5-9512-4524-8D4D-C63D0D42C928}"/>
              </a:ext>
            </a:extLst>
          </p:cNvPr>
          <p:cNvSpPr/>
          <p:nvPr/>
        </p:nvSpPr>
        <p:spPr>
          <a:xfrm>
            <a:off x="1133061" y="429460"/>
            <a:ext cx="9925878" cy="4063485"/>
          </a:xfrm>
          <a:prstGeom prst="rect">
            <a:avLst/>
          </a:prstGeom>
        </p:spPr>
        <p:txBody>
          <a:bodyPr wrap="square">
            <a:spAutoFit/>
          </a:bodyPr>
          <a:lstStyle/>
          <a:p>
            <a:pPr algn="ctr">
              <a:lnSpc>
                <a:spcPct val="107000"/>
              </a:lnSpc>
              <a:spcAft>
                <a:spcPts val="800"/>
              </a:spcAft>
            </a:pPr>
            <a:r>
              <a:rPr lang="fr-FR"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ETUDES d’ARTS</a:t>
            </a:r>
            <a:endParaRPr lang="fr-FR"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b="1"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Les 45 écoles supérieures d’art et design publiques du ministère de la Culture </a:t>
            </a:r>
            <a:endParaRPr lang="fr-FR"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https://andea.fr/ecoles/les-ecoles-dart-et-design-publiques-sous-tutelle-du-ministere-de-la-culture/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fr-FR" u="sng" dirty="0">
                <a:latin typeface="Calibri" panose="020F0502020204030204" pitchFamily="34" charset="0"/>
                <a:ea typeface="Calibri" panose="020F0502020204030204" pitchFamily="34" charset="0"/>
                <a:cs typeface="Times New Roman" panose="02020603050405020304" pitchFamily="18" charset="0"/>
              </a:rPr>
              <a:t>En Pays de Loire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fr-FR" kern="1800" dirty="0">
                <a:latin typeface="Times New Roman" panose="02020603050405020304" pitchFamily="18" charset="0"/>
                <a:ea typeface="Times New Roman" panose="02020603050405020304" pitchFamily="18" charset="0"/>
                <a:cs typeface="Times New Roman" panose="02020603050405020304" pitchFamily="18" charset="0"/>
              </a:rPr>
              <a:t>Nantes et Saint-Nazaire :  </a:t>
            </a:r>
            <a:r>
              <a:rPr lang="fr-FR" dirty="0">
                <a:latin typeface="Times New Roman" panose="02020603050405020304" pitchFamily="18" charset="0"/>
                <a:ea typeface="Times New Roman" panose="02020603050405020304" pitchFamily="18" charset="0"/>
                <a:cs typeface="Times New Roman" panose="02020603050405020304" pitchFamily="18" charset="0"/>
              </a:rPr>
              <a:t>Beaux-arts Nantes Saint-Nazaire</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fr-FR" kern="1800" dirty="0">
                <a:latin typeface="Times New Roman" panose="02020603050405020304" pitchFamily="18" charset="0"/>
                <a:ea typeface="Times New Roman" panose="02020603050405020304" pitchFamily="18" charset="0"/>
                <a:cs typeface="Times New Roman" panose="02020603050405020304" pitchFamily="18" charset="0"/>
              </a:rPr>
              <a:t>Le Mans : </a:t>
            </a:r>
            <a:r>
              <a:rPr lang="fr-FR" dirty="0">
                <a:latin typeface="Times New Roman" panose="02020603050405020304" pitchFamily="18" charset="0"/>
                <a:ea typeface="Times New Roman" panose="02020603050405020304" pitchFamily="18" charset="0"/>
                <a:cs typeface="Times New Roman" panose="02020603050405020304" pitchFamily="18" charset="0"/>
              </a:rPr>
              <a:t>École supérieure d’art et de design TALM-Le Mans</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Aft>
                <a:spcPts val="800"/>
              </a:spcAft>
            </a:pPr>
            <a:r>
              <a:rPr lang="fr-FR" kern="1800" dirty="0">
                <a:latin typeface="Times New Roman" panose="02020603050405020304" pitchFamily="18" charset="0"/>
                <a:ea typeface="Times New Roman" panose="02020603050405020304" pitchFamily="18" charset="0"/>
                <a:cs typeface="Times New Roman" panose="02020603050405020304" pitchFamily="18" charset="0"/>
              </a:rPr>
              <a:t>Angers : </a:t>
            </a:r>
            <a:r>
              <a:rPr lang="fr-FR" dirty="0">
                <a:latin typeface="Times New Roman" panose="02020603050405020304" pitchFamily="18" charset="0"/>
                <a:ea typeface="Times New Roman" panose="02020603050405020304" pitchFamily="18" charset="0"/>
                <a:cs typeface="Times New Roman" panose="02020603050405020304" pitchFamily="18" charset="0"/>
              </a:rPr>
              <a:t>École supérieure d’art et de design TALM-Angers</a:t>
            </a:r>
          </a:p>
          <a:p>
            <a:pPr>
              <a:lnSpc>
                <a:spcPct val="107000"/>
              </a:lnSpc>
              <a:spcAft>
                <a:spcPts val="800"/>
              </a:spcAft>
            </a:pPr>
            <a:endParaRPr lang="fr-FR"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fr-FR"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Métiers de la Musique : Etudes, Formations, Vie professionnelle</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https://metiers.philharmoniedeparis.fr/etudes-conservatoire-musique.aspx</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805BC4E-316B-4CF6-BE06-DD095F3FB671}"/>
              </a:ext>
            </a:extLst>
          </p:cNvPr>
          <p:cNvSpPr/>
          <p:nvPr/>
        </p:nvSpPr>
        <p:spPr>
          <a:xfrm>
            <a:off x="2511285" y="4396797"/>
            <a:ext cx="9468679" cy="1569660"/>
          </a:xfrm>
          <a:prstGeom prst="rect">
            <a:avLst/>
          </a:prstGeom>
        </p:spPr>
        <p:txBody>
          <a:bodyPr wrap="square">
            <a:spAutoFit/>
          </a:bodyPr>
          <a:lstStyle/>
          <a:p>
            <a:pPr lvl="0" eaLnBrk="0" fontAlgn="base" hangingPunct="0">
              <a:spcBef>
                <a:spcPct val="0"/>
              </a:spcBef>
              <a:spcAft>
                <a:spcPct val="0"/>
              </a:spcAft>
              <a:buFontTx/>
              <a:buChar char="•"/>
            </a:pPr>
            <a:r>
              <a:rPr lang="fr-FR" altLang="fr-FR" sz="1600" dirty="0">
                <a:latin typeface="Arial" panose="020B0604020202020204" pitchFamily="34" charset="0"/>
                <a:hlinkClick r:id="rId3">
                  <a:extLst>
                    <a:ext uri="{A12FA001-AC4F-418D-AE19-62706E023703}">
                      <ahyp:hlinkClr xmlns:ahyp="http://schemas.microsoft.com/office/drawing/2018/hyperlinkcolor" val="tx"/>
                    </a:ext>
                  </a:extLst>
                </a:hlinkClick>
              </a:rPr>
              <a:t>L'enseignement dans les conservatoires et pôles supérieurs de musique</a:t>
            </a:r>
            <a:r>
              <a:rPr lang="fr-FR" altLang="fr-FR" sz="1600" dirty="0">
                <a:latin typeface="Arial" panose="020B0604020202020204" pitchFamily="34" charset="0"/>
              </a:rPr>
              <a:t> </a:t>
            </a:r>
          </a:p>
          <a:p>
            <a:pPr lvl="0" eaLnBrk="0" fontAlgn="base" hangingPunct="0">
              <a:spcBef>
                <a:spcPct val="0"/>
              </a:spcBef>
              <a:spcAft>
                <a:spcPct val="0"/>
              </a:spcAft>
              <a:buFontTx/>
              <a:buChar char="•"/>
            </a:pPr>
            <a:r>
              <a:rPr lang="fr-FR" altLang="fr-FR" sz="1600" dirty="0">
                <a:latin typeface="Arial" panose="020B0604020202020204" pitchFamily="34" charset="0"/>
                <a:hlinkClick r:id="rId4">
                  <a:extLst>
                    <a:ext uri="{A12FA001-AC4F-418D-AE19-62706E023703}">
                      <ahyp:hlinkClr xmlns:ahyp="http://schemas.microsoft.com/office/drawing/2018/hyperlinkcolor" val="tx"/>
                    </a:ext>
                  </a:extLst>
                </a:hlinkClick>
              </a:rPr>
              <a:t>L'enseignement supérieur à l'université</a:t>
            </a:r>
            <a:r>
              <a:rPr lang="fr-FR" altLang="fr-FR" sz="1600" dirty="0">
                <a:latin typeface="Arial" panose="020B0604020202020204" pitchFamily="34" charset="0"/>
              </a:rPr>
              <a:t> </a:t>
            </a:r>
          </a:p>
          <a:p>
            <a:pPr lvl="0" eaLnBrk="0" fontAlgn="base" hangingPunct="0">
              <a:spcBef>
                <a:spcPct val="0"/>
              </a:spcBef>
              <a:spcAft>
                <a:spcPct val="0"/>
              </a:spcAft>
              <a:buFontTx/>
              <a:buChar char="•"/>
            </a:pPr>
            <a:r>
              <a:rPr lang="fr-FR" altLang="fr-FR" sz="1600" dirty="0">
                <a:latin typeface="Arial" panose="020B0604020202020204" pitchFamily="34" charset="0"/>
                <a:hlinkClick r:id="rId5" tooltip="Les bourses d'études">
                  <a:extLst>
                    <a:ext uri="{A12FA001-AC4F-418D-AE19-62706E023703}">
                      <ahyp:hlinkClr xmlns:ahyp="http://schemas.microsoft.com/office/drawing/2018/hyperlinkcolor" val="tx"/>
                    </a:ext>
                  </a:extLst>
                </a:hlinkClick>
              </a:rPr>
              <a:t>Les bourses d'études</a:t>
            </a:r>
            <a:r>
              <a:rPr lang="fr-FR" altLang="fr-FR" sz="1600" dirty="0">
                <a:latin typeface="Arial" panose="020B0604020202020204" pitchFamily="34" charset="0"/>
              </a:rPr>
              <a:t> </a:t>
            </a:r>
          </a:p>
          <a:p>
            <a:pPr lvl="0" eaLnBrk="0" fontAlgn="base" hangingPunct="0">
              <a:spcBef>
                <a:spcPct val="0"/>
              </a:spcBef>
              <a:spcAft>
                <a:spcPct val="0"/>
              </a:spcAft>
              <a:buFontTx/>
              <a:buChar char="•"/>
            </a:pPr>
            <a:r>
              <a:rPr lang="fr-FR" altLang="fr-FR" sz="1600" dirty="0">
                <a:latin typeface="Arial" panose="020B0604020202020204" pitchFamily="34" charset="0"/>
                <a:hlinkClick r:id="rId6" tooltip="Les études à l'étranger">
                  <a:extLst>
                    <a:ext uri="{A12FA001-AC4F-418D-AE19-62706E023703}">
                      <ahyp:hlinkClr xmlns:ahyp="http://schemas.microsoft.com/office/drawing/2018/hyperlinkcolor" val="tx"/>
                    </a:ext>
                  </a:extLst>
                </a:hlinkClick>
              </a:rPr>
              <a:t>Les études à l'étranger</a:t>
            </a:r>
            <a:r>
              <a:rPr lang="fr-FR" altLang="fr-FR" sz="1600" dirty="0">
                <a:latin typeface="Arial" panose="020B0604020202020204" pitchFamily="34" charset="0"/>
              </a:rPr>
              <a:t> </a:t>
            </a:r>
          </a:p>
          <a:p>
            <a:pPr lvl="0" eaLnBrk="0" fontAlgn="base" hangingPunct="0">
              <a:spcBef>
                <a:spcPct val="0"/>
              </a:spcBef>
              <a:spcAft>
                <a:spcPct val="0"/>
              </a:spcAft>
              <a:buFontTx/>
              <a:buChar char="•"/>
            </a:pPr>
            <a:r>
              <a:rPr lang="fr-FR" altLang="fr-FR" sz="1600" dirty="0">
                <a:latin typeface="Arial" panose="020B0604020202020204" pitchFamily="34" charset="0"/>
                <a:hlinkClick r:id="rId7" tooltip="Les conservatoires européens">
                  <a:extLst>
                    <a:ext uri="{A12FA001-AC4F-418D-AE19-62706E023703}">
                      <ahyp:hlinkClr xmlns:ahyp="http://schemas.microsoft.com/office/drawing/2018/hyperlinkcolor" val="tx"/>
                    </a:ext>
                  </a:extLst>
                </a:hlinkClick>
              </a:rPr>
              <a:t>Les conservatoires européens</a:t>
            </a:r>
            <a:r>
              <a:rPr lang="fr-FR" altLang="fr-FR" sz="1600" dirty="0">
                <a:latin typeface="Arial" panose="020B0604020202020204" pitchFamily="34" charset="0"/>
              </a:rPr>
              <a:t> </a:t>
            </a:r>
          </a:p>
          <a:p>
            <a:pPr lvl="0" eaLnBrk="0" fontAlgn="base" hangingPunct="0">
              <a:spcBef>
                <a:spcPct val="0"/>
              </a:spcBef>
              <a:spcAft>
                <a:spcPct val="0"/>
              </a:spcAft>
              <a:buFontTx/>
              <a:buChar char="•"/>
            </a:pPr>
            <a:r>
              <a:rPr lang="fr-FR" altLang="fr-FR" sz="1600" dirty="0">
                <a:latin typeface="Arial" panose="020B0604020202020204" pitchFamily="34" charset="0"/>
                <a:hlinkClick r:id="rId8" tooltip="Reconnaissance des diplômes, certifications">
                  <a:extLst>
                    <a:ext uri="{A12FA001-AC4F-418D-AE19-62706E023703}">
                      <ahyp:hlinkClr xmlns:ahyp="http://schemas.microsoft.com/office/drawing/2018/hyperlinkcolor" val="tx"/>
                    </a:ext>
                  </a:extLst>
                </a:hlinkClick>
              </a:rPr>
              <a:t>La reconnaissance des diplômes et les certifications</a:t>
            </a:r>
            <a:r>
              <a:rPr lang="fr-FR" altLang="fr-FR" sz="1600" dirty="0">
                <a:latin typeface="Arial" panose="020B0604020202020204" pitchFamily="34" charset="0"/>
              </a:rPr>
              <a:t> </a:t>
            </a:r>
          </a:p>
        </p:txBody>
      </p:sp>
    </p:spTree>
    <p:extLst>
      <p:ext uri="{BB962C8B-B14F-4D97-AF65-F5344CB8AC3E}">
        <p14:creationId xmlns:p14="http://schemas.microsoft.com/office/powerpoint/2010/main" val="127135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451" y="0"/>
            <a:ext cx="10515600" cy="798656"/>
          </a:xfrm>
        </p:spPr>
        <p:txBody>
          <a:bodyPr>
            <a:normAutofit fontScale="90000"/>
          </a:bodyPr>
          <a:lstStyle/>
          <a:p>
            <a:r>
              <a:rPr lang="fr-FR" b="1" dirty="0">
                <a:solidFill>
                  <a:srgbClr val="00B050"/>
                </a:solidFill>
                <a:latin typeface="+mn-lt"/>
              </a:rPr>
              <a:t>FOCUS études de santé   </a:t>
            </a:r>
            <a:r>
              <a:rPr lang="fr-FR" dirty="0">
                <a:solidFill>
                  <a:srgbClr val="002060"/>
                </a:solidFill>
                <a:latin typeface="+mn-lt"/>
              </a:rPr>
              <a:t>		 	univ-nantes.fr</a:t>
            </a:r>
          </a:p>
        </p:txBody>
      </p:sp>
      <p:pic>
        <p:nvPicPr>
          <p:cNvPr id="3" name="Image 2"/>
          <p:cNvPicPr>
            <a:picLocks noChangeAspect="1"/>
          </p:cNvPicPr>
          <p:nvPr/>
        </p:nvPicPr>
        <p:blipFill>
          <a:blip r:embed="rId2"/>
          <a:stretch>
            <a:fillRect/>
          </a:stretch>
        </p:blipFill>
        <p:spPr>
          <a:xfrm>
            <a:off x="59301" y="989879"/>
            <a:ext cx="5992364" cy="5790157"/>
          </a:xfrm>
          <a:prstGeom prst="rect">
            <a:avLst/>
          </a:prstGeom>
        </p:spPr>
      </p:pic>
      <p:pic>
        <p:nvPicPr>
          <p:cNvPr id="4" name="Image 3"/>
          <p:cNvPicPr>
            <a:picLocks noChangeAspect="1"/>
          </p:cNvPicPr>
          <p:nvPr/>
        </p:nvPicPr>
        <p:blipFill>
          <a:blip r:embed="rId3"/>
          <a:stretch>
            <a:fillRect/>
          </a:stretch>
        </p:blipFill>
        <p:spPr>
          <a:xfrm>
            <a:off x="5844209" y="2879049"/>
            <a:ext cx="6347791" cy="3533093"/>
          </a:xfrm>
          <a:prstGeom prst="rect">
            <a:avLst/>
          </a:prstGeom>
        </p:spPr>
      </p:pic>
      <p:sp>
        <p:nvSpPr>
          <p:cNvPr id="5" name="ZoneTexte 4"/>
          <p:cNvSpPr txBox="1"/>
          <p:nvPr/>
        </p:nvSpPr>
        <p:spPr>
          <a:xfrm>
            <a:off x="6060" y="6581001"/>
            <a:ext cx="2672861" cy="276999"/>
          </a:xfrm>
          <a:prstGeom prst="rect">
            <a:avLst/>
          </a:prstGeom>
          <a:noFill/>
        </p:spPr>
        <p:txBody>
          <a:bodyPr wrap="square" rtlCol="0">
            <a:spAutoFit/>
          </a:bodyPr>
          <a:lstStyle/>
          <a:p>
            <a:r>
              <a:rPr lang="fr-FR" sz="1200" dirty="0">
                <a:solidFill>
                  <a:srgbClr val="FF3300"/>
                </a:solidFill>
              </a:rPr>
              <a:t>Sciences Infirmières</a:t>
            </a:r>
          </a:p>
        </p:txBody>
      </p:sp>
    </p:spTree>
    <p:extLst>
      <p:ext uri="{BB962C8B-B14F-4D97-AF65-F5344CB8AC3E}">
        <p14:creationId xmlns:p14="http://schemas.microsoft.com/office/powerpoint/2010/main" val="258128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75674" y="2466"/>
            <a:ext cx="10515600" cy="79865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B050"/>
                </a:solidFill>
                <a:latin typeface="+mn-lt"/>
              </a:rPr>
              <a:t>FOCUS parcours ingénieur	 et passerelles</a:t>
            </a:r>
            <a:r>
              <a:rPr lang="fr-FR" dirty="0">
                <a:solidFill>
                  <a:srgbClr val="002060"/>
                </a:solidFill>
                <a:latin typeface="+mn-lt"/>
              </a:rPr>
              <a:t>		</a:t>
            </a:r>
          </a:p>
        </p:txBody>
      </p:sp>
      <p:sp>
        <p:nvSpPr>
          <p:cNvPr id="3" name="ZoneTexte 2"/>
          <p:cNvSpPr txBox="1"/>
          <p:nvPr/>
        </p:nvSpPr>
        <p:spPr>
          <a:xfrm>
            <a:off x="187035" y="964911"/>
            <a:ext cx="12025157" cy="5386090"/>
          </a:xfrm>
          <a:prstGeom prst="rect">
            <a:avLst/>
          </a:prstGeom>
          <a:noFill/>
        </p:spPr>
        <p:txBody>
          <a:bodyPr wrap="square" rtlCol="0">
            <a:spAutoFit/>
          </a:bodyPr>
          <a:lstStyle/>
          <a:p>
            <a:r>
              <a:rPr lang="fr-FR" sz="2000" dirty="0"/>
              <a:t>Différentes voies d’accès au titre d’ingénieur</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Rectangle à coins arrondis 3"/>
          <p:cNvSpPr/>
          <p:nvPr/>
        </p:nvSpPr>
        <p:spPr>
          <a:xfrm>
            <a:off x="2694706" y="5400267"/>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CPGE 1</a:t>
            </a:r>
          </a:p>
        </p:txBody>
      </p:sp>
      <p:sp>
        <p:nvSpPr>
          <p:cNvPr id="5" name="Rectangle à coins arrondis 4"/>
          <p:cNvSpPr/>
          <p:nvPr/>
        </p:nvSpPr>
        <p:spPr>
          <a:xfrm>
            <a:off x="2696094" y="4508269"/>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CPGE 2</a:t>
            </a:r>
          </a:p>
        </p:txBody>
      </p:sp>
      <p:sp>
        <p:nvSpPr>
          <p:cNvPr id="6" name="Rectangle à coins arrondis 5"/>
          <p:cNvSpPr/>
          <p:nvPr/>
        </p:nvSpPr>
        <p:spPr>
          <a:xfrm>
            <a:off x="369223" y="5370338"/>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Prépa intégrée  1</a:t>
            </a:r>
          </a:p>
        </p:txBody>
      </p:sp>
      <p:sp>
        <p:nvSpPr>
          <p:cNvPr id="7" name="Rectangle à coins arrondis 6"/>
          <p:cNvSpPr/>
          <p:nvPr/>
        </p:nvSpPr>
        <p:spPr>
          <a:xfrm>
            <a:off x="399704" y="4489542"/>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Prépa intégrée  2</a:t>
            </a:r>
          </a:p>
        </p:txBody>
      </p:sp>
      <p:sp>
        <p:nvSpPr>
          <p:cNvPr id="8" name="Rectangle à coins arrondis 7"/>
          <p:cNvSpPr/>
          <p:nvPr/>
        </p:nvSpPr>
        <p:spPr>
          <a:xfrm>
            <a:off x="5081847" y="5436522"/>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Cycle préparatoire commun 1</a:t>
            </a:r>
          </a:p>
        </p:txBody>
      </p:sp>
      <p:sp>
        <p:nvSpPr>
          <p:cNvPr id="9" name="Rectangle à coins arrondis 8"/>
          <p:cNvSpPr/>
          <p:nvPr/>
        </p:nvSpPr>
        <p:spPr>
          <a:xfrm>
            <a:off x="5044439" y="4508269"/>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Cycle préparatoire commun 2</a:t>
            </a:r>
          </a:p>
        </p:txBody>
      </p:sp>
      <p:sp>
        <p:nvSpPr>
          <p:cNvPr id="10" name="Rectangle à coins arrondis 9"/>
          <p:cNvSpPr/>
          <p:nvPr/>
        </p:nvSpPr>
        <p:spPr>
          <a:xfrm>
            <a:off x="7430192" y="5419740"/>
            <a:ext cx="2128058" cy="764771"/>
          </a:xfrm>
          <a:prstGeom prst="roundRect">
            <a:avLst/>
          </a:prstGeom>
          <a:solidFill>
            <a:srgbClr val="0AA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Licence 1</a:t>
            </a:r>
          </a:p>
        </p:txBody>
      </p:sp>
      <p:sp>
        <p:nvSpPr>
          <p:cNvPr id="11" name="Rectangle à coins arrondis 10"/>
          <p:cNvSpPr/>
          <p:nvPr/>
        </p:nvSpPr>
        <p:spPr>
          <a:xfrm>
            <a:off x="9716884" y="5399990"/>
            <a:ext cx="1452736" cy="764771"/>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BUT 1</a:t>
            </a:r>
          </a:p>
        </p:txBody>
      </p:sp>
      <p:sp>
        <p:nvSpPr>
          <p:cNvPr id="12" name="Rectangle à coins arrondis 11"/>
          <p:cNvSpPr/>
          <p:nvPr/>
        </p:nvSpPr>
        <p:spPr>
          <a:xfrm>
            <a:off x="7430192" y="4508269"/>
            <a:ext cx="2128058" cy="764771"/>
          </a:xfrm>
          <a:prstGeom prst="roundRect">
            <a:avLst/>
          </a:prstGeom>
          <a:solidFill>
            <a:srgbClr val="0AA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Licence  2</a:t>
            </a:r>
          </a:p>
        </p:txBody>
      </p:sp>
      <p:sp>
        <p:nvSpPr>
          <p:cNvPr id="13" name="Rectangle à coins arrondis 12"/>
          <p:cNvSpPr/>
          <p:nvPr/>
        </p:nvSpPr>
        <p:spPr>
          <a:xfrm>
            <a:off x="9716884" y="4508269"/>
            <a:ext cx="1452736" cy="764771"/>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BUT 2</a:t>
            </a:r>
          </a:p>
        </p:txBody>
      </p:sp>
      <p:sp>
        <p:nvSpPr>
          <p:cNvPr id="14" name="Rectangle à coins arrondis 13"/>
          <p:cNvSpPr/>
          <p:nvPr/>
        </p:nvSpPr>
        <p:spPr>
          <a:xfrm>
            <a:off x="370609" y="3233885"/>
            <a:ext cx="680188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Cycle ingénieur 1</a:t>
            </a:r>
          </a:p>
        </p:txBody>
      </p:sp>
      <p:sp>
        <p:nvSpPr>
          <p:cNvPr id="15" name="Rectangle à coins arrondis 14"/>
          <p:cNvSpPr/>
          <p:nvPr/>
        </p:nvSpPr>
        <p:spPr>
          <a:xfrm>
            <a:off x="347749" y="1472293"/>
            <a:ext cx="682474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Cycle ingénieur 3</a:t>
            </a:r>
          </a:p>
        </p:txBody>
      </p:sp>
      <p:sp>
        <p:nvSpPr>
          <p:cNvPr id="16" name="Rectangle à coins arrondis 15"/>
          <p:cNvSpPr/>
          <p:nvPr/>
        </p:nvSpPr>
        <p:spPr>
          <a:xfrm>
            <a:off x="370609" y="2353089"/>
            <a:ext cx="680188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Cycle ingénieur 2</a:t>
            </a:r>
          </a:p>
        </p:txBody>
      </p:sp>
      <p:sp>
        <p:nvSpPr>
          <p:cNvPr id="18" name="Ellipse 17"/>
          <p:cNvSpPr/>
          <p:nvPr/>
        </p:nvSpPr>
        <p:spPr>
          <a:xfrm>
            <a:off x="3322318" y="4049605"/>
            <a:ext cx="897083" cy="40964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19" name="Ellipse 18"/>
          <p:cNvSpPr/>
          <p:nvPr/>
        </p:nvSpPr>
        <p:spPr>
          <a:xfrm>
            <a:off x="5659926" y="6240476"/>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20" name="Ellipse 19"/>
          <p:cNvSpPr/>
          <p:nvPr/>
        </p:nvSpPr>
        <p:spPr>
          <a:xfrm>
            <a:off x="3344312" y="6230921"/>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21" name="Ellipse 20"/>
          <p:cNvSpPr/>
          <p:nvPr/>
        </p:nvSpPr>
        <p:spPr>
          <a:xfrm>
            <a:off x="8253842" y="6240476"/>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22" name="Ellipse 21"/>
          <p:cNvSpPr/>
          <p:nvPr/>
        </p:nvSpPr>
        <p:spPr>
          <a:xfrm>
            <a:off x="6256622" y="2406074"/>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23" name="Ellipse 22"/>
          <p:cNvSpPr/>
          <p:nvPr/>
        </p:nvSpPr>
        <p:spPr>
          <a:xfrm>
            <a:off x="6256622" y="3238685"/>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24" name="Ellipse 23"/>
          <p:cNvSpPr/>
          <p:nvPr/>
        </p:nvSpPr>
        <p:spPr>
          <a:xfrm>
            <a:off x="888076" y="6224343"/>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26" name="Flèche vers le haut 25"/>
          <p:cNvSpPr/>
          <p:nvPr/>
        </p:nvSpPr>
        <p:spPr>
          <a:xfrm>
            <a:off x="1258337" y="4049605"/>
            <a:ext cx="321426" cy="38898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e haut 26"/>
          <p:cNvSpPr/>
          <p:nvPr/>
        </p:nvSpPr>
        <p:spPr>
          <a:xfrm>
            <a:off x="5985163" y="4058968"/>
            <a:ext cx="321426" cy="38898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avec flèche 28"/>
          <p:cNvCxnSpPr/>
          <p:nvPr/>
        </p:nvCxnSpPr>
        <p:spPr>
          <a:xfrm flipH="1" flipV="1">
            <a:off x="7032703" y="3701828"/>
            <a:ext cx="590153" cy="101547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H="1" flipV="1">
            <a:off x="7171976" y="3257898"/>
            <a:ext cx="2048916" cy="24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à coins arrondis 35"/>
          <p:cNvSpPr/>
          <p:nvPr/>
        </p:nvSpPr>
        <p:spPr>
          <a:xfrm>
            <a:off x="7416683" y="3641585"/>
            <a:ext cx="2128058" cy="764771"/>
          </a:xfrm>
          <a:prstGeom prst="roundRect">
            <a:avLst/>
          </a:prstGeom>
          <a:solidFill>
            <a:srgbClr val="0AA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Licence  3</a:t>
            </a:r>
          </a:p>
        </p:txBody>
      </p:sp>
      <p:cxnSp>
        <p:nvCxnSpPr>
          <p:cNvPr id="41" name="Connecteur droit avec flèche 40"/>
          <p:cNvCxnSpPr/>
          <p:nvPr/>
        </p:nvCxnSpPr>
        <p:spPr>
          <a:xfrm flipH="1" flipV="1">
            <a:off x="7032703" y="3684289"/>
            <a:ext cx="653727" cy="37864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à coins arrondis 38"/>
          <p:cNvSpPr/>
          <p:nvPr/>
        </p:nvSpPr>
        <p:spPr>
          <a:xfrm>
            <a:off x="9716884" y="3641893"/>
            <a:ext cx="1452736" cy="764771"/>
          </a:xfrm>
          <a:prstGeom prst="roundRect">
            <a:avLst>
              <a:gd name="adj" fmla="val 1123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BUT 3</a:t>
            </a:r>
          </a:p>
        </p:txBody>
      </p:sp>
      <p:cxnSp>
        <p:nvCxnSpPr>
          <p:cNvPr id="33" name="Connecteur droit avec flèche 32"/>
          <p:cNvCxnSpPr/>
          <p:nvPr/>
        </p:nvCxnSpPr>
        <p:spPr>
          <a:xfrm flipH="1" flipV="1">
            <a:off x="9188852" y="3221838"/>
            <a:ext cx="963584" cy="6723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flipV="1">
            <a:off x="9247735" y="3247228"/>
            <a:ext cx="932923" cy="14852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7430676" y="2360522"/>
            <a:ext cx="2128058" cy="764771"/>
          </a:xfrm>
          <a:prstGeom prst="roundRect">
            <a:avLst/>
          </a:prstGeom>
          <a:solidFill>
            <a:srgbClr val="0AA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Master 1</a:t>
            </a:r>
          </a:p>
        </p:txBody>
      </p:sp>
      <p:sp>
        <p:nvSpPr>
          <p:cNvPr id="49" name="Rectangle à coins arrondis 48"/>
          <p:cNvSpPr/>
          <p:nvPr/>
        </p:nvSpPr>
        <p:spPr>
          <a:xfrm>
            <a:off x="7430192" y="1465638"/>
            <a:ext cx="2128058" cy="764771"/>
          </a:xfrm>
          <a:prstGeom prst="roundRect">
            <a:avLst/>
          </a:prstGeom>
          <a:solidFill>
            <a:srgbClr val="0AA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Master 2 </a:t>
            </a:r>
          </a:p>
        </p:txBody>
      </p:sp>
      <p:cxnSp>
        <p:nvCxnSpPr>
          <p:cNvPr id="50" name="Connecteur droit avec flèche 49"/>
          <p:cNvCxnSpPr/>
          <p:nvPr/>
        </p:nvCxnSpPr>
        <p:spPr>
          <a:xfrm flipH="1">
            <a:off x="7194447" y="2726888"/>
            <a:ext cx="707027" cy="354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à coins arrondis 55"/>
          <p:cNvSpPr/>
          <p:nvPr/>
        </p:nvSpPr>
        <p:spPr>
          <a:xfrm>
            <a:off x="6118302" y="651460"/>
            <a:ext cx="1848196" cy="697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Cycle ingénieur </a:t>
            </a:r>
          </a:p>
          <a:p>
            <a:pPr algn="ctr"/>
            <a:r>
              <a:rPr lang="fr-FR" dirty="0">
                <a:solidFill>
                  <a:schemeClr val="tx1"/>
                </a:solidFill>
              </a:rPr>
              <a:t>Double diplôme</a:t>
            </a:r>
          </a:p>
        </p:txBody>
      </p:sp>
      <p:cxnSp>
        <p:nvCxnSpPr>
          <p:cNvPr id="57" name="Connecteur droit avec flèche 56"/>
          <p:cNvCxnSpPr/>
          <p:nvPr/>
        </p:nvCxnSpPr>
        <p:spPr>
          <a:xfrm flipH="1" flipV="1">
            <a:off x="7545319" y="1305822"/>
            <a:ext cx="639598" cy="34762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à coins arrondis 59"/>
          <p:cNvSpPr/>
          <p:nvPr/>
        </p:nvSpPr>
        <p:spPr>
          <a:xfrm>
            <a:off x="11207208" y="3645390"/>
            <a:ext cx="940460" cy="764771"/>
          </a:xfrm>
          <a:prstGeom prst="roundRect">
            <a:avLst>
              <a:gd name="adj" fmla="val 1123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ATS</a:t>
            </a:r>
          </a:p>
        </p:txBody>
      </p:sp>
      <p:sp>
        <p:nvSpPr>
          <p:cNvPr id="61" name="Rectangle à coins arrondis 60"/>
          <p:cNvSpPr/>
          <p:nvPr/>
        </p:nvSpPr>
        <p:spPr>
          <a:xfrm>
            <a:off x="11201669" y="5399989"/>
            <a:ext cx="978474" cy="764771"/>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BTS 1</a:t>
            </a:r>
          </a:p>
        </p:txBody>
      </p:sp>
      <p:sp>
        <p:nvSpPr>
          <p:cNvPr id="62" name="Rectangle à coins arrondis 61"/>
          <p:cNvSpPr/>
          <p:nvPr/>
        </p:nvSpPr>
        <p:spPr>
          <a:xfrm>
            <a:off x="11244938" y="4508269"/>
            <a:ext cx="978474" cy="764771"/>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BTS 2</a:t>
            </a:r>
          </a:p>
        </p:txBody>
      </p:sp>
      <p:cxnSp>
        <p:nvCxnSpPr>
          <p:cNvPr id="63" name="Connecteur droit avec flèche 62"/>
          <p:cNvCxnSpPr/>
          <p:nvPr/>
        </p:nvCxnSpPr>
        <p:spPr>
          <a:xfrm flipH="1" flipV="1">
            <a:off x="10691274" y="3210116"/>
            <a:ext cx="963584" cy="6723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flipV="1">
            <a:off x="8692380" y="3244685"/>
            <a:ext cx="2048916" cy="241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5" name="Ellipse 64"/>
          <p:cNvSpPr/>
          <p:nvPr/>
        </p:nvSpPr>
        <p:spPr>
          <a:xfrm>
            <a:off x="7823179" y="715024"/>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66" name="Ellipse 65"/>
          <p:cNvSpPr/>
          <p:nvPr/>
        </p:nvSpPr>
        <p:spPr>
          <a:xfrm>
            <a:off x="11228896" y="6255182"/>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67" name="Ellipse 66"/>
          <p:cNvSpPr/>
          <p:nvPr/>
        </p:nvSpPr>
        <p:spPr>
          <a:xfrm>
            <a:off x="10080617" y="6287859"/>
            <a:ext cx="897083" cy="46819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cxnSp>
        <p:nvCxnSpPr>
          <p:cNvPr id="70" name="Connecteur droit avec flèche 69"/>
          <p:cNvCxnSpPr/>
          <p:nvPr/>
        </p:nvCxnSpPr>
        <p:spPr>
          <a:xfrm flipH="1" flipV="1">
            <a:off x="6934757" y="5208014"/>
            <a:ext cx="653727" cy="378649"/>
          </a:xfrm>
          <a:prstGeom prst="straightConnector1">
            <a:avLst/>
          </a:prstGeom>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Ellipse 50"/>
          <p:cNvSpPr/>
          <p:nvPr/>
        </p:nvSpPr>
        <p:spPr>
          <a:xfrm>
            <a:off x="9703894" y="350808"/>
            <a:ext cx="566379" cy="2659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17" name="ZoneTexte 16"/>
          <p:cNvSpPr txBox="1"/>
          <p:nvPr/>
        </p:nvSpPr>
        <p:spPr>
          <a:xfrm>
            <a:off x="10272945" y="273273"/>
            <a:ext cx="1421646" cy="369332"/>
          </a:xfrm>
          <a:prstGeom prst="rect">
            <a:avLst/>
          </a:prstGeom>
          <a:noFill/>
        </p:spPr>
        <p:txBody>
          <a:bodyPr wrap="square" rtlCol="0">
            <a:spAutoFit/>
          </a:bodyPr>
          <a:lstStyle/>
          <a:p>
            <a:r>
              <a:rPr lang="fr-FR" dirty="0"/>
              <a:t>sélection</a:t>
            </a:r>
          </a:p>
        </p:txBody>
      </p:sp>
    </p:spTree>
    <p:extLst>
      <p:ext uri="{BB962C8B-B14F-4D97-AF65-F5344CB8AC3E}">
        <p14:creationId xmlns:p14="http://schemas.microsoft.com/office/powerpoint/2010/main" val="224594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08212" y="160195"/>
            <a:ext cx="11775935" cy="79865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00B050"/>
                </a:solidFill>
                <a:latin typeface="+mn-lt"/>
              </a:rPr>
              <a:t>FOCUS parcours ingénieur à l’université</a:t>
            </a:r>
            <a:r>
              <a:rPr lang="fr-FR" dirty="0">
                <a:solidFill>
                  <a:srgbClr val="002060"/>
                </a:solidFill>
                <a:latin typeface="+mn-lt"/>
              </a:rPr>
              <a:t>  </a:t>
            </a:r>
            <a:r>
              <a:rPr lang="fr-FR" dirty="0" err="1">
                <a:solidFill>
                  <a:srgbClr val="002060"/>
                </a:solidFill>
                <a:latin typeface="+mn-lt"/>
              </a:rPr>
              <a:t>univ-nantes</a:t>
            </a:r>
            <a:r>
              <a:rPr lang="fr-FR" dirty="0">
                <a:solidFill>
                  <a:srgbClr val="002060"/>
                </a:solidFill>
                <a:latin typeface="+mn-lt"/>
              </a:rPr>
              <a:t> </a:t>
            </a:r>
          </a:p>
        </p:txBody>
      </p:sp>
      <p:pic>
        <p:nvPicPr>
          <p:cNvPr id="3" name="Image 2"/>
          <p:cNvPicPr>
            <a:picLocks noChangeAspect="1"/>
          </p:cNvPicPr>
          <p:nvPr/>
        </p:nvPicPr>
        <p:blipFill>
          <a:blip r:embed="rId2"/>
          <a:stretch>
            <a:fillRect/>
          </a:stretch>
        </p:blipFill>
        <p:spPr>
          <a:xfrm>
            <a:off x="0" y="4094803"/>
            <a:ext cx="7752936" cy="2763197"/>
          </a:xfrm>
          <a:prstGeom prst="rect">
            <a:avLst/>
          </a:prstGeom>
        </p:spPr>
      </p:pic>
      <p:pic>
        <p:nvPicPr>
          <p:cNvPr id="4" name="Image 3"/>
          <p:cNvPicPr>
            <a:picLocks noChangeAspect="1"/>
          </p:cNvPicPr>
          <p:nvPr/>
        </p:nvPicPr>
        <p:blipFill>
          <a:blip r:embed="rId3"/>
          <a:stretch>
            <a:fillRect/>
          </a:stretch>
        </p:blipFill>
        <p:spPr>
          <a:xfrm>
            <a:off x="5817705" y="958850"/>
            <a:ext cx="5897631" cy="4805845"/>
          </a:xfrm>
          <a:prstGeom prst="rect">
            <a:avLst/>
          </a:prstGeom>
        </p:spPr>
      </p:pic>
      <p:sp>
        <p:nvSpPr>
          <p:cNvPr id="6" name="Rectangle 5"/>
          <p:cNvSpPr/>
          <p:nvPr/>
        </p:nvSpPr>
        <p:spPr>
          <a:xfrm>
            <a:off x="308213" y="1747535"/>
            <a:ext cx="4771506" cy="1015663"/>
          </a:xfrm>
          <a:prstGeom prst="rect">
            <a:avLst/>
          </a:prstGeom>
        </p:spPr>
        <p:txBody>
          <a:bodyPr wrap="square">
            <a:spAutoFit/>
          </a:bodyPr>
          <a:lstStyle/>
          <a:p>
            <a:r>
              <a:rPr lang="fr-FR" sz="2000" b="1" dirty="0">
                <a:solidFill>
                  <a:srgbClr val="0AAE1E"/>
                </a:solidFill>
              </a:rPr>
              <a:t>https://lyceens.univ-nantes.fr/sinformer-sur-les-filieres/du-lycee-a-luniversite-les-fiches-profil-par-filiere</a:t>
            </a:r>
          </a:p>
        </p:txBody>
      </p:sp>
    </p:spTree>
    <p:extLst>
      <p:ext uri="{BB962C8B-B14F-4D97-AF65-F5344CB8AC3E}">
        <p14:creationId xmlns:p14="http://schemas.microsoft.com/office/powerpoint/2010/main" val="238132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noGrp="1"/>
          </p:cNvSpPr>
          <p:nvPr>
            <p:ph type="title"/>
          </p:nvPr>
        </p:nvSpPr>
        <p:spPr>
          <a:xfrm>
            <a:off x="119270" y="389969"/>
            <a:ext cx="11718388" cy="113116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00B050"/>
                </a:solidFill>
                <a:latin typeface="+mn-lt"/>
              </a:rPr>
              <a:t>FOCUS Sciences</a:t>
            </a:r>
            <a:br>
              <a:rPr lang="fr-FR" b="1" dirty="0">
                <a:solidFill>
                  <a:srgbClr val="00B050"/>
                </a:solidFill>
                <a:latin typeface="+mn-lt"/>
              </a:rPr>
            </a:br>
            <a:r>
              <a:rPr lang="fr-FR" b="1" dirty="0">
                <a:solidFill>
                  <a:srgbClr val="00B050"/>
                </a:solidFill>
                <a:latin typeface="+mn-lt"/>
              </a:rPr>
              <a:t>CPGE, Parcours et Grandes Ecoles </a:t>
            </a:r>
            <a:r>
              <a:rPr lang="fr-FR" b="1" dirty="0" err="1">
                <a:solidFill>
                  <a:srgbClr val="00B050"/>
                </a:solidFill>
                <a:latin typeface="+mn-lt"/>
              </a:rPr>
              <a:t>post-bac</a:t>
            </a:r>
            <a:br>
              <a:rPr lang="fr-FR" b="1" dirty="0">
                <a:solidFill>
                  <a:srgbClr val="00B050"/>
                </a:solidFill>
                <a:latin typeface="+mn-lt"/>
              </a:rPr>
            </a:br>
            <a:r>
              <a:rPr lang="fr-FR" dirty="0">
                <a:solidFill>
                  <a:srgbClr val="002060"/>
                </a:solidFill>
                <a:latin typeface="+mn-lt"/>
              </a:rPr>
              <a:t>		</a:t>
            </a:r>
          </a:p>
        </p:txBody>
      </p:sp>
      <p:sp>
        <p:nvSpPr>
          <p:cNvPr id="5" name="Rectangle à coins arrondis 4"/>
          <p:cNvSpPr/>
          <p:nvPr/>
        </p:nvSpPr>
        <p:spPr>
          <a:xfrm>
            <a:off x="472228" y="2650356"/>
            <a:ext cx="2128058" cy="7647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CPGE Scientifiques </a:t>
            </a:r>
          </a:p>
        </p:txBody>
      </p:sp>
      <p:sp>
        <p:nvSpPr>
          <p:cNvPr id="9" name="ZoneTexte 8"/>
          <p:cNvSpPr txBox="1"/>
          <p:nvPr/>
        </p:nvSpPr>
        <p:spPr>
          <a:xfrm>
            <a:off x="2872687" y="2621546"/>
            <a:ext cx="955963" cy="1477328"/>
          </a:xfrm>
          <a:prstGeom prst="rect">
            <a:avLst/>
          </a:prstGeom>
          <a:noFill/>
        </p:spPr>
        <p:txBody>
          <a:bodyPr wrap="square" rtlCol="0">
            <a:spAutoFit/>
          </a:bodyPr>
          <a:lstStyle/>
          <a:p>
            <a:r>
              <a:rPr lang="fr-FR" dirty="0"/>
              <a:t>PCSI </a:t>
            </a:r>
          </a:p>
          <a:p>
            <a:r>
              <a:rPr lang="fr-FR" dirty="0"/>
              <a:t>MPSI</a:t>
            </a:r>
          </a:p>
          <a:p>
            <a:r>
              <a:rPr lang="fr-FR" dirty="0"/>
              <a:t>MP2I</a:t>
            </a:r>
          </a:p>
          <a:p>
            <a:r>
              <a:rPr lang="fr-FR" dirty="0"/>
              <a:t>PTSI</a:t>
            </a:r>
          </a:p>
          <a:p>
            <a:r>
              <a:rPr lang="fr-FR" dirty="0"/>
              <a:t>BCPST</a:t>
            </a:r>
          </a:p>
        </p:txBody>
      </p:sp>
      <p:sp>
        <p:nvSpPr>
          <p:cNvPr id="13" name="ZoneTexte 12"/>
          <p:cNvSpPr txBox="1"/>
          <p:nvPr/>
        </p:nvSpPr>
        <p:spPr>
          <a:xfrm>
            <a:off x="7254984" y="1795701"/>
            <a:ext cx="3962401" cy="3693319"/>
          </a:xfrm>
          <a:prstGeom prst="rect">
            <a:avLst/>
          </a:prstGeom>
          <a:noFill/>
        </p:spPr>
        <p:txBody>
          <a:bodyPr wrap="square" rtlCol="0">
            <a:spAutoFit/>
          </a:bodyPr>
          <a:lstStyle/>
          <a:p>
            <a:r>
              <a:rPr lang="fr-FR" b="1" dirty="0">
                <a:solidFill>
                  <a:schemeClr val="accent5">
                    <a:lumMod val="75000"/>
                  </a:schemeClr>
                </a:solidFill>
              </a:rPr>
              <a:t>AVENIR</a:t>
            </a:r>
            <a:r>
              <a:rPr lang="fr-FR" dirty="0">
                <a:solidFill>
                  <a:schemeClr val="accent5">
                    <a:lumMod val="75000"/>
                  </a:schemeClr>
                </a:solidFill>
              </a:rPr>
              <a:t> BAC </a:t>
            </a:r>
            <a:r>
              <a:rPr lang="fr-FR" dirty="0"/>
              <a:t>7 écoles: ECE, EIGSI, EPF…</a:t>
            </a:r>
          </a:p>
          <a:p>
            <a:r>
              <a:rPr lang="fr-FR" b="1" dirty="0">
                <a:solidFill>
                  <a:schemeClr val="accent5">
                    <a:lumMod val="75000"/>
                  </a:schemeClr>
                </a:solidFill>
              </a:rPr>
              <a:t>ADVANCE</a:t>
            </a:r>
            <a:r>
              <a:rPr lang="fr-FR" dirty="0"/>
              <a:t> 4 écoles: EPITA, ESME, IPSA …</a:t>
            </a:r>
          </a:p>
          <a:p>
            <a:r>
              <a:rPr lang="fr-FR" b="1" dirty="0">
                <a:solidFill>
                  <a:schemeClr val="accent1">
                    <a:lumMod val="75000"/>
                  </a:schemeClr>
                </a:solidFill>
              </a:rPr>
              <a:t>GEIPI </a:t>
            </a:r>
            <a:r>
              <a:rPr lang="fr-FR" b="1" dirty="0" err="1">
                <a:solidFill>
                  <a:schemeClr val="accent1">
                    <a:lumMod val="75000"/>
                  </a:schemeClr>
                </a:solidFill>
              </a:rPr>
              <a:t>Polytech</a:t>
            </a:r>
            <a:r>
              <a:rPr lang="fr-FR" b="1" dirty="0">
                <a:solidFill>
                  <a:schemeClr val="accent1">
                    <a:lumMod val="75000"/>
                  </a:schemeClr>
                </a:solidFill>
              </a:rPr>
              <a:t> </a:t>
            </a:r>
            <a:r>
              <a:rPr lang="fr-FR" dirty="0"/>
              <a:t>34 écoles associées au réseau des universités</a:t>
            </a:r>
          </a:p>
          <a:p>
            <a:r>
              <a:rPr lang="fr-FR" b="1" dirty="0">
                <a:solidFill>
                  <a:schemeClr val="accent1">
                    <a:lumMod val="75000"/>
                  </a:schemeClr>
                </a:solidFill>
              </a:rPr>
              <a:t>Groupe INSA </a:t>
            </a:r>
            <a:r>
              <a:rPr lang="fr-FR" dirty="0"/>
              <a:t>14 écoles 6 INSA + 7 écoles partenaires </a:t>
            </a:r>
          </a:p>
          <a:p>
            <a:r>
              <a:rPr lang="fr-FR" b="1" dirty="0">
                <a:solidFill>
                  <a:schemeClr val="accent1">
                    <a:lumMod val="75000"/>
                  </a:schemeClr>
                </a:solidFill>
              </a:rPr>
              <a:t>Puissance ALPHA </a:t>
            </a:r>
            <a:r>
              <a:rPr lang="fr-FR" dirty="0"/>
              <a:t>17 écoles: 3iL, CPE Lyon, EBI, EFREI…</a:t>
            </a:r>
          </a:p>
          <a:p>
            <a:r>
              <a:rPr lang="fr-FR" b="1" dirty="0">
                <a:solidFill>
                  <a:schemeClr val="accent1">
                    <a:lumMod val="75000"/>
                  </a:schemeClr>
                </a:solidFill>
              </a:rPr>
              <a:t>Sélection ECAM</a:t>
            </a:r>
            <a:r>
              <a:rPr lang="fr-FR" dirty="0"/>
              <a:t>: 4 écoles réseau ECAM</a:t>
            </a:r>
          </a:p>
          <a:p>
            <a:r>
              <a:rPr lang="fr-FR" b="1" dirty="0">
                <a:solidFill>
                  <a:schemeClr val="accent1">
                    <a:lumMod val="75000"/>
                  </a:schemeClr>
                </a:solidFill>
              </a:rPr>
              <a:t>Sélection ICAM </a:t>
            </a:r>
            <a:r>
              <a:rPr lang="fr-FR" dirty="0"/>
              <a:t>4 écoles réseau ICAM</a:t>
            </a:r>
          </a:p>
          <a:p>
            <a:r>
              <a:rPr lang="fr-FR" b="1" dirty="0">
                <a:solidFill>
                  <a:schemeClr val="accent1">
                    <a:lumMod val="75000"/>
                  </a:schemeClr>
                </a:solidFill>
              </a:rPr>
              <a:t>Sélection réseau France Agro </a:t>
            </a:r>
            <a:r>
              <a:rPr lang="fr-FR" dirty="0"/>
              <a:t>3 écoles ISARA, </a:t>
            </a:r>
            <a:r>
              <a:rPr lang="fr-FR" dirty="0" err="1"/>
              <a:t>Junia</a:t>
            </a:r>
            <a:r>
              <a:rPr lang="fr-FR" dirty="0"/>
              <a:t> ISA, </a:t>
            </a:r>
            <a:r>
              <a:rPr lang="fr-FR" dirty="0" err="1"/>
              <a:t>toulouse</a:t>
            </a:r>
            <a:r>
              <a:rPr lang="fr-FR" dirty="0"/>
              <a:t> INP</a:t>
            </a:r>
          </a:p>
          <a:p>
            <a:r>
              <a:rPr lang="fr-FR" b="1" dirty="0">
                <a:solidFill>
                  <a:schemeClr val="accent1">
                    <a:lumMod val="75000"/>
                  </a:schemeClr>
                </a:solidFill>
              </a:rPr>
              <a:t>Sélection UT </a:t>
            </a:r>
            <a:r>
              <a:rPr lang="fr-FR" dirty="0"/>
              <a:t>3 écoles UTBM, UTC, UTT</a:t>
            </a:r>
          </a:p>
        </p:txBody>
      </p:sp>
      <p:sp>
        <p:nvSpPr>
          <p:cNvPr id="14" name="Rectangle à coins arrondis 13"/>
          <p:cNvSpPr/>
          <p:nvPr/>
        </p:nvSpPr>
        <p:spPr>
          <a:xfrm>
            <a:off x="1536257" y="5293108"/>
            <a:ext cx="1620982" cy="1143000"/>
          </a:xfrm>
          <a:prstGeom prst="roundRect">
            <a:avLst/>
          </a:prstGeom>
          <a:solidFill>
            <a:srgbClr val="0AA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Parcours  scientifiques à l’université </a:t>
            </a:r>
          </a:p>
        </p:txBody>
      </p:sp>
      <p:sp>
        <p:nvSpPr>
          <p:cNvPr id="15" name="ZoneTexte 14"/>
          <p:cNvSpPr txBox="1"/>
          <p:nvPr/>
        </p:nvSpPr>
        <p:spPr>
          <a:xfrm>
            <a:off x="3353439" y="5402943"/>
            <a:ext cx="4405746" cy="923330"/>
          </a:xfrm>
          <a:prstGeom prst="rect">
            <a:avLst/>
          </a:prstGeom>
          <a:noFill/>
        </p:spPr>
        <p:txBody>
          <a:bodyPr wrap="square" rtlCol="0">
            <a:spAutoFit/>
          </a:bodyPr>
          <a:lstStyle/>
          <a:p>
            <a:r>
              <a:rPr lang="fr-FR" b="1" dirty="0">
                <a:solidFill>
                  <a:schemeClr val="accent1">
                    <a:lumMod val="75000"/>
                  </a:schemeClr>
                </a:solidFill>
              </a:rPr>
              <a:t>CMI</a:t>
            </a:r>
            <a:r>
              <a:rPr lang="fr-FR" dirty="0"/>
              <a:t> Cursus master ingénierie</a:t>
            </a:r>
          </a:p>
          <a:p>
            <a:r>
              <a:rPr lang="fr-FR" b="1" dirty="0">
                <a:solidFill>
                  <a:schemeClr val="accent1">
                    <a:lumMod val="75000"/>
                  </a:schemeClr>
                </a:solidFill>
              </a:rPr>
              <a:t>PSR</a:t>
            </a:r>
            <a:r>
              <a:rPr lang="fr-FR" dirty="0"/>
              <a:t> Parcours scientifique renforcé</a:t>
            </a:r>
          </a:p>
          <a:p>
            <a:r>
              <a:rPr lang="fr-FR" b="1" dirty="0">
                <a:solidFill>
                  <a:schemeClr val="accent1">
                    <a:lumMod val="75000"/>
                  </a:schemeClr>
                </a:solidFill>
              </a:rPr>
              <a:t>GEIPI</a:t>
            </a:r>
            <a:r>
              <a:rPr lang="fr-FR" dirty="0"/>
              <a:t> Parcours d’ingénieur </a:t>
            </a:r>
            <a:r>
              <a:rPr lang="fr-FR" dirty="0" err="1"/>
              <a:t>Polytech</a:t>
            </a:r>
            <a:endParaRPr lang="fr-FR" dirty="0"/>
          </a:p>
        </p:txBody>
      </p:sp>
      <p:sp>
        <p:nvSpPr>
          <p:cNvPr id="16" name="Rectangle à coins arrondis 15"/>
          <p:cNvSpPr/>
          <p:nvPr/>
        </p:nvSpPr>
        <p:spPr>
          <a:xfrm>
            <a:off x="5306291" y="1866608"/>
            <a:ext cx="1558636" cy="298720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dirty="0"/>
              <a:t>Concours communs </a:t>
            </a:r>
          </a:p>
          <a:p>
            <a:pPr algn="ctr"/>
            <a:r>
              <a:rPr lang="fr-FR" dirty="0"/>
              <a:t>Ecoles d’ingénieur </a:t>
            </a:r>
            <a:r>
              <a:rPr lang="fr-FR" dirty="0" err="1"/>
              <a:t>postbac</a:t>
            </a:r>
            <a:endParaRPr lang="fr-FR" dirty="0"/>
          </a:p>
          <a:p>
            <a:pPr algn="ctr"/>
            <a:endParaRPr lang="fr-FR" dirty="0"/>
          </a:p>
          <a:p>
            <a:pPr algn="ctr"/>
            <a:r>
              <a:rPr lang="fr-FR" dirty="0"/>
              <a:t>Prépa intégrée</a:t>
            </a:r>
          </a:p>
          <a:p>
            <a:pPr algn="ctr"/>
            <a:endParaRPr lang="fr-FR" dirty="0"/>
          </a:p>
          <a:p>
            <a:pPr algn="ctr"/>
            <a:endParaRPr lang="fr-FR" dirty="0"/>
          </a:p>
          <a:p>
            <a:pPr algn="ctr"/>
            <a:endParaRPr lang="fr-FR" dirty="0"/>
          </a:p>
          <a:p>
            <a:pPr algn="ctr"/>
            <a:endParaRPr lang="fr-FR" dirty="0"/>
          </a:p>
        </p:txBody>
      </p:sp>
    </p:spTree>
    <p:extLst>
      <p:ext uri="{BB962C8B-B14F-4D97-AF65-F5344CB8AC3E}">
        <p14:creationId xmlns:p14="http://schemas.microsoft.com/office/powerpoint/2010/main" val="26914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E40F1E3-4A78-43DE-8839-AFAA254E11EC}"/>
              </a:ext>
            </a:extLst>
          </p:cNvPr>
          <p:cNvPicPr>
            <a:picLocks noChangeAspect="1"/>
          </p:cNvPicPr>
          <p:nvPr/>
        </p:nvPicPr>
        <p:blipFill>
          <a:blip r:embed="rId2"/>
          <a:stretch>
            <a:fillRect/>
          </a:stretch>
        </p:blipFill>
        <p:spPr>
          <a:xfrm>
            <a:off x="552891" y="928468"/>
            <a:ext cx="11461894" cy="5702385"/>
          </a:xfrm>
          <a:prstGeom prst="rect">
            <a:avLst/>
          </a:prstGeom>
          <a:noFill/>
          <a:ln cap="flat">
            <a:noFill/>
          </a:ln>
        </p:spPr>
      </p:pic>
      <p:pic>
        <p:nvPicPr>
          <p:cNvPr id="3" name="Image 2">
            <a:extLst>
              <a:ext uri="{FF2B5EF4-FFF2-40B4-BE49-F238E27FC236}">
                <a16:creationId xmlns:a16="http://schemas.microsoft.com/office/drawing/2014/main" id="{D78966E1-2A75-4982-9050-27EA223A4AC3}"/>
              </a:ext>
            </a:extLst>
          </p:cNvPr>
          <p:cNvPicPr>
            <a:picLocks noChangeAspect="1"/>
          </p:cNvPicPr>
          <p:nvPr/>
        </p:nvPicPr>
        <p:blipFill>
          <a:blip r:embed="rId3"/>
          <a:stretch>
            <a:fillRect/>
          </a:stretch>
        </p:blipFill>
        <p:spPr>
          <a:xfrm>
            <a:off x="552891" y="0"/>
            <a:ext cx="11109225" cy="815926"/>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040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F522F-9EBD-479A-AAE2-B739AA59E3C6}"/>
              </a:ext>
            </a:extLst>
          </p:cNvPr>
          <p:cNvSpPr>
            <a:spLocks noGrp="1"/>
          </p:cNvSpPr>
          <p:nvPr>
            <p:ph type="title"/>
          </p:nvPr>
        </p:nvSpPr>
        <p:spPr>
          <a:xfrm>
            <a:off x="838200" y="285612"/>
            <a:ext cx="10515600" cy="668545"/>
          </a:xfrm>
        </p:spPr>
        <p:txBody>
          <a:bodyPr>
            <a:normAutofit fontScale="90000"/>
          </a:bodyPr>
          <a:lstStyle/>
          <a:p>
            <a:pPr algn="ctr"/>
            <a:br>
              <a:rPr lang="fr-FR" b="1" dirty="0"/>
            </a:br>
            <a:r>
              <a:rPr lang="fr-FR" b="1" dirty="0">
                <a:solidFill>
                  <a:srgbClr val="00B050"/>
                </a:solidFill>
              </a:rPr>
              <a:t>Études post-bac pour les Bac Techno</a:t>
            </a:r>
            <a:br>
              <a:rPr lang="fr-FR" dirty="0"/>
            </a:br>
            <a:endParaRPr lang="fr-FR" dirty="0"/>
          </a:p>
        </p:txBody>
      </p:sp>
      <p:sp>
        <p:nvSpPr>
          <p:cNvPr id="4" name="Rectangle 3">
            <a:extLst>
              <a:ext uri="{FF2B5EF4-FFF2-40B4-BE49-F238E27FC236}">
                <a16:creationId xmlns:a16="http://schemas.microsoft.com/office/drawing/2014/main" id="{71B89235-08BA-455A-A291-9BDB9DD4857F}"/>
              </a:ext>
            </a:extLst>
          </p:cNvPr>
          <p:cNvSpPr/>
          <p:nvPr/>
        </p:nvSpPr>
        <p:spPr>
          <a:xfrm>
            <a:off x="974141" y="5096532"/>
            <a:ext cx="1784195" cy="7805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BTS 1 </a:t>
            </a:r>
          </a:p>
        </p:txBody>
      </p:sp>
      <p:sp>
        <p:nvSpPr>
          <p:cNvPr id="6" name="Rectangle 5">
            <a:extLst>
              <a:ext uri="{FF2B5EF4-FFF2-40B4-BE49-F238E27FC236}">
                <a16:creationId xmlns:a16="http://schemas.microsoft.com/office/drawing/2014/main" id="{4AE86DB0-F526-4E62-B161-6D1B1E3A390A}"/>
              </a:ext>
            </a:extLst>
          </p:cNvPr>
          <p:cNvSpPr/>
          <p:nvPr/>
        </p:nvSpPr>
        <p:spPr>
          <a:xfrm>
            <a:off x="5101887" y="4144939"/>
            <a:ext cx="1784195" cy="1801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Prépa intégrée</a:t>
            </a:r>
          </a:p>
          <a:p>
            <a:pPr algn="ctr"/>
            <a:r>
              <a:rPr lang="fr-FR" dirty="0"/>
              <a:t>Ecoles d’ingénieur</a:t>
            </a:r>
          </a:p>
          <a:p>
            <a:pPr algn="ctr"/>
            <a:endParaRPr lang="fr-FR" dirty="0"/>
          </a:p>
        </p:txBody>
      </p:sp>
      <p:sp>
        <p:nvSpPr>
          <p:cNvPr id="7" name="Rectangle 6">
            <a:extLst>
              <a:ext uri="{FF2B5EF4-FFF2-40B4-BE49-F238E27FC236}">
                <a16:creationId xmlns:a16="http://schemas.microsoft.com/office/drawing/2014/main" id="{98F2D00D-DD2B-4B9F-AADC-77BD7531534B}"/>
              </a:ext>
            </a:extLst>
          </p:cNvPr>
          <p:cNvSpPr/>
          <p:nvPr/>
        </p:nvSpPr>
        <p:spPr>
          <a:xfrm>
            <a:off x="8880269" y="5161306"/>
            <a:ext cx="1784195" cy="7805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Licence 1 </a:t>
            </a:r>
          </a:p>
        </p:txBody>
      </p:sp>
      <p:sp>
        <p:nvSpPr>
          <p:cNvPr id="10" name="Rectangle 9">
            <a:extLst>
              <a:ext uri="{FF2B5EF4-FFF2-40B4-BE49-F238E27FC236}">
                <a16:creationId xmlns:a16="http://schemas.microsoft.com/office/drawing/2014/main" id="{E5C69BA2-2A66-487A-8BDA-56F87564212D}"/>
              </a:ext>
            </a:extLst>
          </p:cNvPr>
          <p:cNvSpPr/>
          <p:nvPr/>
        </p:nvSpPr>
        <p:spPr>
          <a:xfrm>
            <a:off x="954994" y="4168733"/>
            <a:ext cx="1784195" cy="7805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BTS 2 </a:t>
            </a:r>
          </a:p>
        </p:txBody>
      </p:sp>
      <p:sp>
        <p:nvSpPr>
          <p:cNvPr id="12" name="Rectangle 11">
            <a:extLst>
              <a:ext uri="{FF2B5EF4-FFF2-40B4-BE49-F238E27FC236}">
                <a16:creationId xmlns:a16="http://schemas.microsoft.com/office/drawing/2014/main" id="{6C69DAAD-B641-4F34-8394-D2AB9D235888}"/>
              </a:ext>
            </a:extLst>
          </p:cNvPr>
          <p:cNvSpPr/>
          <p:nvPr/>
        </p:nvSpPr>
        <p:spPr>
          <a:xfrm>
            <a:off x="8880269" y="4199156"/>
            <a:ext cx="1784195" cy="7805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Licence 2 </a:t>
            </a:r>
          </a:p>
        </p:txBody>
      </p:sp>
      <p:sp>
        <p:nvSpPr>
          <p:cNvPr id="13" name="Rectangle 12">
            <a:extLst>
              <a:ext uri="{FF2B5EF4-FFF2-40B4-BE49-F238E27FC236}">
                <a16:creationId xmlns:a16="http://schemas.microsoft.com/office/drawing/2014/main" id="{61258138-C4EC-40D0-AD71-C908ED9107CF}"/>
              </a:ext>
            </a:extLst>
          </p:cNvPr>
          <p:cNvSpPr/>
          <p:nvPr/>
        </p:nvSpPr>
        <p:spPr>
          <a:xfrm>
            <a:off x="8880269" y="3177033"/>
            <a:ext cx="1784195" cy="7805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Licence 3 </a:t>
            </a:r>
          </a:p>
        </p:txBody>
      </p:sp>
      <p:sp>
        <p:nvSpPr>
          <p:cNvPr id="15" name="Rectangle 14">
            <a:extLst>
              <a:ext uri="{FF2B5EF4-FFF2-40B4-BE49-F238E27FC236}">
                <a16:creationId xmlns:a16="http://schemas.microsoft.com/office/drawing/2014/main" id="{0E96AD9A-5AE6-4C77-91E2-881691FC68F9}"/>
              </a:ext>
            </a:extLst>
          </p:cNvPr>
          <p:cNvSpPr/>
          <p:nvPr/>
        </p:nvSpPr>
        <p:spPr>
          <a:xfrm>
            <a:off x="947654" y="3185282"/>
            <a:ext cx="1784195" cy="780585"/>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ATS </a:t>
            </a:r>
          </a:p>
        </p:txBody>
      </p:sp>
      <p:sp>
        <p:nvSpPr>
          <p:cNvPr id="19" name="Rectangle 18">
            <a:extLst>
              <a:ext uri="{FF2B5EF4-FFF2-40B4-BE49-F238E27FC236}">
                <a16:creationId xmlns:a16="http://schemas.microsoft.com/office/drawing/2014/main" id="{99AF92CD-1A96-4493-AB41-3F67251F306B}"/>
              </a:ext>
            </a:extLst>
          </p:cNvPr>
          <p:cNvSpPr/>
          <p:nvPr/>
        </p:nvSpPr>
        <p:spPr>
          <a:xfrm>
            <a:off x="6991078" y="4168732"/>
            <a:ext cx="1784195" cy="7805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BUT 2 </a:t>
            </a:r>
          </a:p>
        </p:txBody>
      </p:sp>
      <p:sp>
        <p:nvSpPr>
          <p:cNvPr id="20" name="Rectangle 19">
            <a:extLst>
              <a:ext uri="{FF2B5EF4-FFF2-40B4-BE49-F238E27FC236}">
                <a16:creationId xmlns:a16="http://schemas.microsoft.com/office/drawing/2014/main" id="{69B96407-181B-4609-B7D5-3EC3DA7F2609}"/>
              </a:ext>
            </a:extLst>
          </p:cNvPr>
          <p:cNvSpPr/>
          <p:nvPr/>
        </p:nvSpPr>
        <p:spPr>
          <a:xfrm>
            <a:off x="7022388" y="5134762"/>
            <a:ext cx="1784195" cy="7805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BUT 1 </a:t>
            </a:r>
          </a:p>
        </p:txBody>
      </p:sp>
      <p:sp>
        <p:nvSpPr>
          <p:cNvPr id="21" name="Rectangle 20">
            <a:extLst>
              <a:ext uri="{FF2B5EF4-FFF2-40B4-BE49-F238E27FC236}">
                <a16:creationId xmlns:a16="http://schemas.microsoft.com/office/drawing/2014/main" id="{F31E703A-0058-4D03-9BCC-4E07B5ED6CB4}"/>
              </a:ext>
            </a:extLst>
          </p:cNvPr>
          <p:cNvSpPr/>
          <p:nvPr/>
        </p:nvSpPr>
        <p:spPr>
          <a:xfrm>
            <a:off x="3096387" y="5189794"/>
            <a:ext cx="1784195" cy="7805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CPGE 1 </a:t>
            </a:r>
          </a:p>
        </p:txBody>
      </p:sp>
      <p:sp>
        <p:nvSpPr>
          <p:cNvPr id="22" name="Rectangle 21">
            <a:extLst>
              <a:ext uri="{FF2B5EF4-FFF2-40B4-BE49-F238E27FC236}">
                <a16:creationId xmlns:a16="http://schemas.microsoft.com/office/drawing/2014/main" id="{E7100258-A752-43CE-94D4-71B24765AE8B}"/>
              </a:ext>
            </a:extLst>
          </p:cNvPr>
          <p:cNvSpPr/>
          <p:nvPr/>
        </p:nvSpPr>
        <p:spPr>
          <a:xfrm>
            <a:off x="3098411" y="4168732"/>
            <a:ext cx="1784195" cy="7805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CPGE 2 </a:t>
            </a:r>
          </a:p>
        </p:txBody>
      </p:sp>
      <p:sp>
        <p:nvSpPr>
          <p:cNvPr id="23" name="Rectangle 22">
            <a:extLst>
              <a:ext uri="{FF2B5EF4-FFF2-40B4-BE49-F238E27FC236}">
                <a16:creationId xmlns:a16="http://schemas.microsoft.com/office/drawing/2014/main" id="{C6D0C303-0BFC-4B06-BA9F-A1A1BFE8FBD6}"/>
              </a:ext>
            </a:extLst>
          </p:cNvPr>
          <p:cNvSpPr/>
          <p:nvPr/>
        </p:nvSpPr>
        <p:spPr>
          <a:xfrm>
            <a:off x="6998147" y="3147431"/>
            <a:ext cx="1784195" cy="7805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BUT 3 </a:t>
            </a:r>
          </a:p>
        </p:txBody>
      </p:sp>
      <p:sp>
        <p:nvSpPr>
          <p:cNvPr id="24" name="Rectangle 23">
            <a:extLst>
              <a:ext uri="{FF2B5EF4-FFF2-40B4-BE49-F238E27FC236}">
                <a16:creationId xmlns:a16="http://schemas.microsoft.com/office/drawing/2014/main" id="{DFF777DE-3FFE-4FE7-9DF3-6CDC7F9CD795}"/>
              </a:ext>
            </a:extLst>
          </p:cNvPr>
          <p:cNvSpPr/>
          <p:nvPr/>
        </p:nvSpPr>
        <p:spPr>
          <a:xfrm>
            <a:off x="3010737" y="1233238"/>
            <a:ext cx="1784195" cy="276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Grandes Ecoles </a:t>
            </a:r>
          </a:p>
          <a:p>
            <a:pPr algn="ctr"/>
            <a:endParaRPr lang="fr-FR" dirty="0"/>
          </a:p>
          <a:p>
            <a:pPr algn="ctr"/>
            <a:r>
              <a:rPr lang="fr-FR" dirty="0"/>
              <a:t>Cycle ingénieur</a:t>
            </a:r>
          </a:p>
          <a:p>
            <a:pPr algn="ctr"/>
            <a:endParaRPr lang="fr-FR" dirty="0"/>
          </a:p>
          <a:p>
            <a:pPr algn="ctr"/>
            <a:r>
              <a:rPr lang="fr-FR" dirty="0"/>
              <a:t>Commerce/</a:t>
            </a:r>
          </a:p>
          <a:p>
            <a:pPr algn="ctr"/>
            <a:r>
              <a:rPr lang="fr-FR" dirty="0"/>
              <a:t>management </a:t>
            </a:r>
          </a:p>
        </p:txBody>
      </p:sp>
      <p:sp>
        <p:nvSpPr>
          <p:cNvPr id="28" name="Rectangle 27">
            <a:extLst>
              <a:ext uri="{FF2B5EF4-FFF2-40B4-BE49-F238E27FC236}">
                <a16:creationId xmlns:a16="http://schemas.microsoft.com/office/drawing/2014/main" id="{E8968794-198A-43D5-AD6A-4A5CC0A7BA99}"/>
              </a:ext>
            </a:extLst>
          </p:cNvPr>
          <p:cNvSpPr/>
          <p:nvPr/>
        </p:nvSpPr>
        <p:spPr>
          <a:xfrm>
            <a:off x="5073820" y="1332520"/>
            <a:ext cx="1784195" cy="1725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Cycle ingénieur </a:t>
            </a:r>
          </a:p>
          <a:p>
            <a:pPr algn="ctr"/>
            <a:endParaRPr lang="fr-FR" dirty="0"/>
          </a:p>
          <a:p>
            <a:pPr algn="ctr"/>
            <a:r>
              <a:rPr lang="fr-FR" dirty="0"/>
              <a:t> Ecoles de commerce</a:t>
            </a:r>
          </a:p>
          <a:p>
            <a:pPr algn="ctr"/>
            <a:r>
              <a:rPr lang="fr-FR" dirty="0"/>
              <a:t>Cycle Mastère</a:t>
            </a:r>
          </a:p>
        </p:txBody>
      </p:sp>
      <p:sp>
        <p:nvSpPr>
          <p:cNvPr id="29" name="Rectangle 28">
            <a:extLst>
              <a:ext uri="{FF2B5EF4-FFF2-40B4-BE49-F238E27FC236}">
                <a16:creationId xmlns:a16="http://schemas.microsoft.com/office/drawing/2014/main" id="{14EDAE23-11D4-4D68-B9A9-3F2AE5840DAB}"/>
              </a:ext>
            </a:extLst>
          </p:cNvPr>
          <p:cNvSpPr/>
          <p:nvPr/>
        </p:nvSpPr>
        <p:spPr>
          <a:xfrm>
            <a:off x="5116025" y="3173942"/>
            <a:ext cx="1784195" cy="780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Bachelor</a:t>
            </a:r>
            <a:r>
              <a:rPr lang="fr-FR" dirty="0"/>
              <a:t> </a:t>
            </a:r>
          </a:p>
          <a:p>
            <a:pPr algn="ctr"/>
            <a:r>
              <a:rPr lang="fr-FR" dirty="0"/>
              <a:t>Commerce/</a:t>
            </a:r>
          </a:p>
          <a:p>
            <a:pPr algn="ctr"/>
            <a:r>
              <a:rPr lang="fr-FR" dirty="0"/>
              <a:t>management </a:t>
            </a:r>
          </a:p>
        </p:txBody>
      </p:sp>
      <p:sp>
        <p:nvSpPr>
          <p:cNvPr id="30" name="Rectangle 29">
            <a:extLst>
              <a:ext uri="{FF2B5EF4-FFF2-40B4-BE49-F238E27FC236}">
                <a16:creationId xmlns:a16="http://schemas.microsoft.com/office/drawing/2014/main" id="{2854DC08-4067-4F80-831E-15D71FFC76B0}"/>
              </a:ext>
            </a:extLst>
          </p:cNvPr>
          <p:cNvSpPr/>
          <p:nvPr/>
        </p:nvSpPr>
        <p:spPr>
          <a:xfrm>
            <a:off x="8880270" y="2202946"/>
            <a:ext cx="1784195" cy="7805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MASTER 1 </a:t>
            </a:r>
          </a:p>
        </p:txBody>
      </p:sp>
      <p:sp>
        <p:nvSpPr>
          <p:cNvPr id="31" name="Rectangle 30">
            <a:extLst>
              <a:ext uri="{FF2B5EF4-FFF2-40B4-BE49-F238E27FC236}">
                <a16:creationId xmlns:a16="http://schemas.microsoft.com/office/drawing/2014/main" id="{4775D590-035C-46C0-AEB9-597143757D2C}"/>
              </a:ext>
            </a:extLst>
          </p:cNvPr>
          <p:cNvSpPr/>
          <p:nvPr/>
        </p:nvSpPr>
        <p:spPr>
          <a:xfrm>
            <a:off x="8880270" y="1229699"/>
            <a:ext cx="1784195" cy="7805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MASTER 2 </a:t>
            </a:r>
          </a:p>
        </p:txBody>
      </p:sp>
      <p:sp>
        <p:nvSpPr>
          <p:cNvPr id="32" name="ZoneTexte 31">
            <a:extLst>
              <a:ext uri="{FF2B5EF4-FFF2-40B4-BE49-F238E27FC236}">
                <a16:creationId xmlns:a16="http://schemas.microsoft.com/office/drawing/2014/main" id="{7707C51D-324C-48BE-A105-1CBBA065A260}"/>
              </a:ext>
            </a:extLst>
          </p:cNvPr>
          <p:cNvSpPr txBox="1"/>
          <p:nvPr/>
        </p:nvSpPr>
        <p:spPr>
          <a:xfrm>
            <a:off x="6968528" y="6220337"/>
            <a:ext cx="1739142" cy="369332"/>
          </a:xfrm>
          <a:prstGeom prst="rect">
            <a:avLst/>
          </a:prstGeom>
          <a:noFill/>
        </p:spPr>
        <p:txBody>
          <a:bodyPr wrap="square" rtlCol="0">
            <a:spAutoFit/>
          </a:bodyPr>
          <a:lstStyle/>
          <a:p>
            <a:pPr algn="ctr"/>
            <a:r>
              <a:rPr lang="fr-FR" b="1" dirty="0"/>
              <a:t>IUT</a:t>
            </a:r>
          </a:p>
        </p:txBody>
      </p:sp>
      <p:sp>
        <p:nvSpPr>
          <p:cNvPr id="34" name="ZoneTexte 33">
            <a:extLst>
              <a:ext uri="{FF2B5EF4-FFF2-40B4-BE49-F238E27FC236}">
                <a16:creationId xmlns:a16="http://schemas.microsoft.com/office/drawing/2014/main" id="{E52E7995-384B-4F58-A242-174F40AAA8D1}"/>
              </a:ext>
            </a:extLst>
          </p:cNvPr>
          <p:cNvSpPr txBox="1"/>
          <p:nvPr/>
        </p:nvSpPr>
        <p:spPr>
          <a:xfrm>
            <a:off x="1472014" y="6154300"/>
            <a:ext cx="703398" cy="369332"/>
          </a:xfrm>
          <a:prstGeom prst="rect">
            <a:avLst/>
          </a:prstGeom>
          <a:noFill/>
        </p:spPr>
        <p:txBody>
          <a:bodyPr wrap="none" rtlCol="0">
            <a:spAutoFit/>
          </a:bodyPr>
          <a:lstStyle/>
          <a:p>
            <a:pPr algn="ctr"/>
            <a:r>
              <a:rPr lang="fr-FR" b="1" dirty="0"/>
              <a:t>Lycée</a:t>
            </a:r>
          </a:p>
        </p:txBody>
      </p:sp>
      <p:sp>
        <p:nvSpPr>
          <p:cNvPr id="35" name="ZoneTexte 34">
            <a:extLst>
              <a:ext uri="{FF2B5EF4-FFF2-40B4-BE49-F238E27FC236}">
                <a16:creationId xmlns:a16="http://schemas.microsoft.com/office/drawing/2014/main" id="{CF17B028-AA16-4F5B-97B1-C172D290016D}"/>
              </a:ext>
            </a:extLst>
          </p:cNvPr>
          <p:cNvSpPr txBox="1"/>
          <p:nvPr/>
        </p:nvSpPr>
        <p:spPr>
          <a:xfrm>
            <a:off x="3520747" y="6154300"/>
            <a:ext cx="703398" cy="369332"/>
          </a:xfrm>
          <a:prstGeom prst="rect">
            <a:avLst/>
          </a:prstGeom>
          <a:noFill/>
        </p:spPr>
        <p:txBody>
          <a:bodyPr wrap="none" rtlCol="0">
            <a:spAutoFit/>
          </a:bodyPr>
          <a:lstStyle/>
          <a:p>
            <a:pPr algn="ctr"/>
            <a:r>
              <a:rPr lang="fr-FR" b="1" dirty="0"/>
              <a:t>Lycée</a:t>
            </a:r>
          </a:p>
        </p:txBody>
      </p:sp>
      <p:sp>
        <p:nvSpPr>
          <p:cNvPr id="36" name="ZoneTexte 35">
            <a:extLst>
              <a:ext uri="{FF2B5EF4-FFF2-40B4-BE49-F238E27FC236}">
                <a16:creationId xmlns:a16="http://schemas.microsoft.com/office/drawing/2014/main" id="{26A50674-F359-4874-B2E5-6E1D44F11311}"/>
              </a:ext>
            </a:extLst>
          </p:cNvPr>
          <p:cNvSpPr txBox="1"/>
          <p:nvPr/>
        </p:nvSpPr>
        <p:spPr>
          <a:xfrm>
            <a:off x="5523300" y="6210856"/>
            <a:ext cx="769506" cy="369332"/>
          </a:xfrm>
          <a:prstGeom prst="rect">
            <a:avLst/>
          </a:prstGeom>
          <a:noFill/>
        </p:spPr>
        <p:txBody>
          <a:bodyPr wrap="none" rtlCol="0">
            <a:spAutoFit/>
          </a:bodyPr>
          <a:lstStyle/>
          <a:p>
            <a:pPr algn="ctr"/>
            <a:r>
              <a:rPr lang="fr-FR" b="1" dirty="0"/>
              <a:t>Ecoles</a:t>
            </a:r>
          </a:p>
        </p:txBody>
      </p:sp>
      <p:sp>
        <p:nvSpPr>
          <p:cNvPr id="37" name="ZoneTexte 36">
            <a:extLst>
              <a:ext uri="{FF2B5EF4-FFF2-40B4-BE49-F238E27FC236}">
                <a16:creationId xmlns:a16="http://schemas.microsoft.com/office/drawing/2014/main" id="{FB9082D8-ECCF-496D-85FD-110327996BE1}"/>
              </a:ext>
            </a:extLst>
          </p:cNvPr>
          <p:cNvSpPr txBox="1"/>
          <p:nvPr/>
        </p:nvSpPr>
        <p:spPr>
          <a:xfrm>
            <a:off x="8793361" y="6281530"/>
            <a:ext cx="1958009" cy="369332"/>
          </a:xfrm>
          <a:prstGeom prst="rect">
            <a:avLst/>
          </a:prstGeom>
          <a:noFill/>
        </p:spPr>
        <p:txBody>
          <a:bodyPr wrap="square" rtlCol="0">
            <a:spAutoFit/>
          </a:bodyPr>
          <a:lstStyle/>
          <a:p>
            <a:pPr algn="ctr"/>
            <a:r>
              <a:rPr lang="fr-FR" b="1" dirty="0"/>
              <a:t>Université</a:t>
            </a:r>
          </a:p>
        </p:txBody>
      </p:sp>
      <p:sp>
        <p:nvSpPr>
          <p:cNvPr id="33" name="Ellipse 32">
            <a:extLst>
              <a:ext uri="{FF2B5EF4-FFF2-40B4-BE49-F238E27FC236}">
                <a16:creationId xmlns:a16="http://schemas.microsoft.com/office/drawing/2014/main" id="{0EDE6535-E4B4-40AD-B0DF-B0EF7EE2D3DB}"/>
              </a:ext>
            </a:extLst>
          </p:cNvPr>
          <p:cNvSpPr/>
          <p:nvPr/>
        </p:nvSpPr>
        <p:spPr>
          <a:xfrm>
            <a:off x="7434633" y="5681247"/>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39" name="Ellipse 38">
            <a:extLst>
              <a:ext uri="{FF2B5EF4-FFF2-40B4-BE49-F238E27FC236}">
                <a16:creationId xmlns:a16="http://schemas.microsoft.com/office/drawing/2014/main" id="{C9A8C793-0BE9-4215-9C06-F631A8C53491}"/>
              </a:ext>
            </a:extLst>
          </p:cNvPr>
          <p:cNvSpPr/>
          <p:nvPr/>
        </p:nvSpPr>
        <p:spPr>
          <a:xfrm>
            <a:off x="1311733" y="5707791"/>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40" name="Ellipse 39">
            <a:extLst>
              <a:ext uri="{FF2B5EF4-FFF2-40B4-BE49-F238E27FC236}">
                <a16:creationId xmlns:a16="http://schemas.microsoft.com/office/drawing/2014/main" id="{24800C53-884D-4761-9365-04FF1DA927C7}"/>
              </a:ext>
            </a:extLst>
          </p:cNvPr>
          <p:cNvSpPr/>
          <p:nvPr/>
        </p:nvSpPr>
        <p:spPr>
          <a:xfrm>
            <a:off x="3491896" y="5742657"/>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42" name="Ellipse 41">
            <a:extLst>
              <a:ext uri="{FF2B5EF4-FFF2-40B4-BE49-F238E27FC236}">
                <a16:creationId xmlns:a16="http://schemas.microsoft.com/office/drawing/2014/main" id="{1C39A1B1-A08C-49DB-9265-DB44041AF8C6}"/>
              </a:ext>
            </a:extLst>
          </p:cNvPr>
          <p:cNvSpPr/>
          <p:nvPr/>
        </p:nvSpPr>
        <p:spPr>
          <a:xfrm>
            <a:off x="5417383" y="5723657"/>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44" name="Ellipse 43">
            <a:extLst>
              <a:ext uri="{FF2B5EF4-FFF2-40B4-BE49-F238E27FC236}">
                <a16:creationId xmlns:a16="http://schemas.microsoft.com/office/drawing/2014/main" id="{B63F3C80-CE5B-4C4C-B799-7711B886B212}"/>
              </a:ext>
            </a:extLst>
          </p:cNvPr>
          <p:cNvSpPr/>
          <p:nvPr/>
        </p:nvSpPr>
        <p:spPr>
          <a:xfrm>
            <a:off x="10420817" y="2569001"/>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45" name="Ellipse 44">
            <a:extLst>
              <a:ext uri="{FF2B5EF4-FFF2-40B4-BE49-F238E27FC236}">
                <a16:creationId xmlns:a16="http://schemas.microsoft.com/office/drawing/2014/main" id="{C8DFF892-F587-48A5-A720-4E238615C474}"/>
              </a:ext>
            </a:extLst>
          </p:cNvPr>
          <p:cNvSpPr/>
          <p:nvPr/>
        </p:nvSpPr>
        <p:spPr>
          <a:xfrm>
            <a:off x="3551755" y="3851218"/>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46" name="Ellipse 45">
            <a:extLst>
              <a:ext uri="{FF2B5EF4-FFF2-40B4-BE49-F238E27FC236}">
                <a16:creationId xmlns:a16="http://schemas.microsoft.com/office/drawing/2014/main" id="{779EE307-13AB-4777-8101-C81053AFEFC1}"/>
              </a:ext>
            </a:extLst>
          </p:cNvPr>
          <p:cNvSpPr/>
          <p:nvPr/>
        </p:nvSpPr>
        <p:spPr>
          <a:xfrm>
            <a:off x="2290647" y="3147588"/>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47" name="Ellipse 46">
            <a:extLst>
              <a:ext uri="{FF2B5EF4-FFF2-40B4-BE49-F238E27FC236}">
                <a16:creationId xmlns:a16="http://schemas.microsoft.com/office/drawing/2014/main" id="{BC30C497-CD6C-48E6-93BD-577D83AA8249}"/>
              </a:ext>
            </a:extLst>
          </p:cNvPr>
          <p:cNvSpPr/>
          <p:nvPr/>
        </p:nvSpPr>
        <p:spPr>
          <a:xfrm>
            <a:off x="10751370" y="145779"/>
            <a:ext cx="762738" cy="326735"/>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
        <p:nvSpPr>
          <p:cNvPr id="5" name="ZoneTexte 4">
            <a:extLst>
              <a:ext uri="{FF2B5EF4-FFF2-40B4-BE49-F238E27FC236}">
                <a16:creationId xmlns:a16="http://schemas.microsoft.com/office/drawing/2014/main" id="{8E2FD9B7-0134-4B41-B7D8-CF1C6F0A9815}"/>
              </a:ext>
            </a:extLst>
          </p:cNvPr>
          <p:cNvSpPr txBox="1"/>
          <p:nvPr/>
        </p:nvSpPr>
        <p:spPr>
          <a:xfrm>
            <a:off x="11209852" y="395604"/>
            <a:ext cx="1135830" cy="369332"/>
          </a:xfrm>
          <a:prstGeom prst="rect">
            <a:avLst/>
          </a:prstGeom>
          <a:noFill/>
        </p:spPr>
        <p:txBody>
          <a:bodyPr wrap="square" rtlCol="0">
            <a:spAutoFit/>
          </a:bodyPr>
          <a:lstStyle/>
          <a:p>
            <a:r>
              <a:rPr lang="fr-FR" dirty="0"/>
              <a:t>sélectif</a:t>
            </a:r>
          </a:p>
        </p:txBody>
      </p:sp>
      <p:sp>
        <p:nvSpPr>
          <p:cNvPr id="3" name="Triangle isocèle 2"/>
          <p:cNvSpPr/>
          <p:nvPr/>
        </p:nvSpPr>
        <p:spPr>
          <a:xfrm>
            <a:off x="8991017" y="5860160"/>
            <a:ext cx="1673447" cy="421370"/>
          </a:xfrm>
          <a:prstGeom prst="triangle">
            <a:avLst>
              <a:gd name="adj" fmla="val 49147"/>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(oui si)</a:t>
            </a:r>
          </a:p>
        </p:txBody>
      </p:sp>
      <p:sp>
        <p:nvSpPr>
          <p:cNvPr id="43" name="Ellipse 42">
            <a:extLst>
              <a:ext uri="{FF2B5EF4-FFF2-40B4-BE49-F238E27FC236}">
                <a16:creationId xmlns:a16="http://schemas.microsoft.com/office/drawing/2014/main" id="{B63F3C80-CE5B-4C4C-B799-7711B886B212}"/>
              </a:ext>
            </a:extLst>
          </p:cNvPr>
          <p:cNvSpPr/>
          <p:nvPr/>
        </p:nvSpPr>
        <p:spPr>
          <a:xfrm>
            <a:off x="6522185" y="2818126"/>
            <a:ext cx="897083" cy="468199"/>
          </a:xfrm>
          <a:prstGeom prst="ellipse">
            <a:avLst/>
          </a:prstGeom>
          <a:solidFill>
            <a:srgbClr val="9FF7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a:t>
            </a:r>
          </a:p>
        </p:txBody>
      </p:sp>
    </p:spTree>
    <p:extLst>
      <p:ext uri="{BB962C8B-B14F-4D97-AF65-F5344CB8AC3E}">
        <p14:creationId xmlns:p14="http://schemas.microsoft.com/office/powerpoint/2010/main" val="168571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565E-1F6D-4DDF-87C2-44B671FDE869}"/>
              </a:ext>
            </a:extLst>
          </p:cNvPr>
          <p:cNvSpPr txBox="1">
            <a:spLocks noGrp="1"/>
          </p:cNvSpPr>
          <p:nvPr>
            <p:ph type="title" idx="4294967295"/>
          </p:nvPr>
        </p:nvSpPr>
        <p:spPr>
          <a:xfrm>
            <a:off x="1980739" y="339384"/>
            <a:ext cx="7991215" cy="1311128"/>
          </a:xfrm>
        </p:spPr>
        <p:txBody>
          <a:bodyPr>
            <a:spAutoFit/>
          </a:bodyPr>
          <a:lstStyle/>
          <a:p>
            <a:pPr marL="195954" indent="-326591"/>
            <a:r>
              <a:rPr lang="fr-FR" i="0">
                <a:latin typeface="Comic Sans MS" pitchFamily="66"/>
              </a:rPr>
              <a:t>Le schéma des études post-bac</a:t>
            </a:r>
          </a:p>
        </p:txBody>
      </p:sp>
      <p:sp>
        <p:nvSpPr>
          <p:cNvPr id="3" name="Espace réservé du texte 2">
            <a:extLst>
              <a:ext uri="{FF2B5EF4-FFF2-40B4-BE49-F238E27FC236}">
                <a16:creationId xmlns:a16="http://schemas.microsoft.com/office/drawing/2014/main" id="{B9EB3358-A918-4286-BCB0-EB277EA7C05F}"/>
              </a:ext>
            </a:extLst>
          </p:cNvPr>
          <p:cNvSpPr txBox="1">
            <a:spLocks noGrp="1"/>
          </p:cNvSpPr>
          <p:nvPr>
            <p:ph type="body" idx="4294967295"/>
          </p:nvPr>
        </p:nvSpPr>
        <p:spPr>
          <a:xfrm>
            <a:off x="2503274" y="1906610"/>
            <a:ext cx="7501338" cy="4321048"/>
          </a:xfrm>
        </p:spPr>
        <p:txBody>
          <a:bodyPr/>
          <a:lstStyle/>
          <a:p>
            <a:endParaRPr lang="fr-FR"/>
          </a:p>
        </p:txBody>
      </p:sp>
      <p:pic>
        <p:nvPicPr>
          <p:cNvPr id="4" name="Image 3">
            <a:extLst>
              <a:ext uri="{FF2B5EF4-FFF2-40B4-BE49-F238E27FC236}">
                <a16:creationId xmlns:a16="http://schemas.microsoft.com/office/drawing/2014/main" id="{012F5E55-66A7-48A3-AB57-5A4F7279C9A2}"/>
              </a:ext>
            </a:extLst>
          </p:cNvPr>
          <p:cNvPicPr>
            <a:picLocks noChangeAspect="1"/>
          </p:cNvPicPr>
          <p:nvPr/>
        </p:nvPicPr>
        <p:blipFill>
          <a:blip r:embed="rId3">
            <a:lum/>
            <a:alphaModFix/>
          </a:blip>
          <a:srcRect/>
          <a:stretch>
            <a:fillRect/>
          </a:stretch>
        </p:blipFill>
        <p:spPr>
          <a:xfrm>
            <a:off x="0" y="-168812"/>
            <a:ext cx="12192000" cy="7027111"/>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45EE8E-A99E-4FE4-883F-828B4918E17E}"/>
              </a:ext>
            </a:extLst>
          </p:cNvPr>
          <p:cNvSpPr/>
          <p:nvPr/>
        </p:nvSpPr>
        <p:spPr>
          <a:xfrm>
            <a:off x="235686" y="1144600"/>
            <a:ext cx="11720623" cy="5439948"/>
          </a:xfrm>
          <a:prstGeom prst="rect">
            <a:avLst/>
          </a:prstGeom>
          <a:solidFill>
            <a:srgbClr val="FFFFFF"/>
          </a:solidFill>
          <a:ln w="12701" cap="flat">
            <a:solidFill>
              <a:srgbClr val="4472C4"/>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endParaRPr lang="fr-FR" sz="900" b="1" i="0" u="none" strike="noStrike" kern="1200" cap="none" spc="0" baseline="0" dirty="0">
              <a:solidFill>
                <a:srgbClr val="4472C4"/>
              </a:solidFill>
              <a:effectLst>
                <a:outerShdw dist="25402" dir="5400000">
                  <a:srgbClr val="6E747A"/>
                </a:outerShdw>
              </a:effectLst>
              <a:highlight>
                <a:srgbClr val="FFFF00"/>
              </a:highlight>
              <a:uFillTx/>
              <a:latin typeface="Times New Roman" pitchFamily="18"/>
              <a:ea typeface="Times New Roman" pitchFamily="18"/>
              <a:cs typeface="Times New Roman" pitchFamily="18"/>
            </a:endParaRPr>
          </a:p>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1800" b="1" i="0" u="none" strike="noStrike" kern="1200" cap="none" spc="0" baseline="0" dirty="0">
                <a:solidFill>
                  <a:srgbClr val="4472C4"/>
                </a:solidFill>
                <a:effectLst>
                  <a:outerShdw dist="25402" dir="5400000">
                    <a:srgbClr val="6E747A"/>
                  </a:outerShdw>
                </a:effectLst>
                <a:highlight>
                  <a:srgbClr val="FFFF00"/>
                </a:highlight>
                <a:uFillTx/>
                <a:latin typeface="Times New Roman" pitchFamily="18"/>
                <a:ea typeface="Times New Roman" pitchFamily="18"/>
                <a:cs typeface="Times New Roman" pitchFamily="18"/>
              </a:rPr>
              <a:t>CANDIDATER</a:t>
            </a:r>
          </a:p>
          <a:p>
            <a:pPr marL="342900" marR="0" lvl="0" indent="-342900" algn="l" defTabSz="914400" rtl="0" fontAlgn="auto" hangingPunct="1">
              <a:lnSpc>
                <a:spcPct val="100000"/>
              </a:lnSpc>
              <a:spcBef>
                <a:spcPts val="500"/>
              </a:spcBef>
              <a:spcAft>
                <a:spcPts val="500"/>
              </a:spcAft>
              <a:buSzPts val="1000"/>
              <a:buFont typeface="Wingdings" pitchFamily="2"/>
              <a:buChar char=""/>
              <a:tabLst/>
              <a:defRPr sz="1800" b="0" i="0" u="none" strike="noStrike" kern="0" cap="none" spc="0" baseline="0">
                <a:solidFill>
                  <a:srgbClr val="000000"/>
                </a:solidFill>
                <a:uFillTx/>
              </a:defRPr>
            </a:pPr>
            <a:r>
              <a:rPr lang="fr-FR" sz="1800" b="1" i="0" u="none" strike="noStrike" kern="1200" cap="none" spc="0" baseline="0" dirty="0">
                <a:solidFill>
                  <a:srgbClr val="FF0000"/>
                </a:solidFill>
                <a:uFillTx/>
                <a:latin typeface="Times New Roman" pitchFamily="18"/>
                <a:ea typeface="Times New Roman" pitchFamily="18"/>
                <a:cs typeface="Times New Roman" pitchFamily="18"/>
              </a:rPr>
              <a:t>20 décembre 2023</a:t>
            </a:r>
            <a:r>
              <a:rPr lang="fr-FR" sz="1800" b="1" i="0" u="none" strike="noStrike" kern="1200" cap="none" spc="0" baseline="0" dirty="0">
                <a:solidFill>
                  <a:srgbClr val="000000"/>
                </a:solidFill>
                <a:uFillTx/>
                <a:latin typeface="Times New Roman" pitchFamily="18"/>
                <a:ea typeface="Times New Roman" pitchFamily="18"/>
                <a:cs typeface="Times New Roman" pitchFamily="18"/>
              </a:rPr>
              <a:t> :</a:t>
            </a:r>
            <a:r>
              <a:rPr lang="fr-FR" sz="1800" b="0" i="0" u="none" strike="noStrike" kern="1200" cap="none" spc="0" baseline="0" dirty="0">
                <a:solidFill>
                  <a:srgbClr val="000000"/>
                </a:solidFill>
                <a:uFillTx/>
                <a:latin typeface="Times New Roman" pitchFamily="18"/>
                <a:ea typeface="Times New Roman" pitchFamily="18"/>
                <a:cs typeface="Times New Roman" pitchFamily="18"/>
              </a:rPr>
              <a:t> ouverture du site d'information </a:t>
            </a:r>
            <a:r>
              <a:rPr lang="fr-FR" sz="1800" b="0" i="0" u="none" strike="noStrike" kern="1200" cap="none" spc="0" baseline="0" dirty="0">
                <a:solidFill>
                  <a:srgbClr val="0000FF"/>
                </a:solidFill>
                <a:uFillTx/>
                <a:latin typeface="Times New Roman" pitchFamily="18"/>
                <a:ea typeface="Times New Roman" pitchFamily="18"/>
                <a:cs typeface="Times New Roman" pitchFamily="18"/>
                <a:hlinkClick r:id="rId2" tooltip="parcoursup.fr - www.parcoursup.fr - Nouvelle fenêtre"/>
              </a:rPr>
              <a:t>parcoursup.fr</a:t>
            </a:r>
            <a:r>
              <a:rPr lang="fr-FR" sz="1800" b="0" i="0" u="none" strike="noStrike" kern="1200" cap="none" spc="0" baseline="0" dirty="0">
                <a:solidFill>
                  <a:srgbClr val="000000"/>
                </a:solidFill>
                <a:uFillTx/>
                <a:latin typeface="Times New Roman" pitchFamily="18"/>
                <a:ea typeface="Times New Roman" pitchFamily="18"/>
                <a:cs typeface="Times New Roman" pitchFamily="18"/>
              </a:rPr>
              <a:t> pour consulter l'offre de formation </a:t>
            </a:r>
            <a:endParaRPr lang="fr-FR" sz="1800" b="0" i="0" u="none" strike="noStrike" kern="1200" cap="none" spc="0" baseline="0" dirty="0">
              <a:solidFill>
                <a:srgbClr val="000000"/>
              </a:solidFill>
              <a:uFillTx/>
              <a:latin typeface="Symbol" pitchFamily="18"/>
              <a:ea typeface="Calibri" pitchFamily="34"/>
              <a:cs typeface="Times New Roman" pitchFamily="18"/>
            </a:endParaRPr>
          </a:p>
          <a:p>
            <a:pPr marL="342900" marR="0" lvl="0" indent="-342900" algn="l" defTabSz="914400" rtl="0" fontAlgn="auto" hangingPunct="1">
              <a:lnSpc>
                <a:spcPct val="100000"/>
              </a:lnSpc>
              <a:spcBef>
                <a:spcPts val="500"/>
              </a:spcBef>
              <a:spcAft>
                <a:spcPts val="500"/>
              </a:spcAft>
              <a:buSzPts val="1000"/>
              <a:buFont typeface="Wingdings" pitchFamily="2"/>
              <a:buChar char=""/>
              <a:tabLst/>
              <a:defRPr sz="1800" b="0" i="0" u="none" strike="noStrike" kern="0" cap="none" spc="0" baseline="0">
                <a:solidFill>
                  <a:srgbClr val="000000"/>
                </a:solidFill>
                <a:uFillTx/>
              </a:defRPr>
            </a:pPr>
            <a:r>
              <a:rPr lang="fr-FR" sz="1800" b="1" i="0" u="none" strike="noStrike" kern="1200" cap="none" spc="0" baseline="0" dirty="0">
                <a:solidFill>
                  <a:srgbClr val="FF0000"/>
                </a:solidFill>
                <a:uFillTx/>
                <a:latin typeface="Times New Roman" pitchFamily="18"/>
                <a:ea typeface="Times New Roman" pitchFamily="18"/>
                <a:cs typeface="Times New Roman" pitchFamily="18"/>
              </a:rPr>
              <a:t>Du 17 janvier au 14 mars 2024</a:t>
            </a:r>
            <a:r>
              <a:rPr lang="fr-FR" sz="1800" b="1" i="0" u="none" strike="noStrike" kern="1200" cap="none" spc="0" baseline="0" dirty="0">
                <a:solidFill>
                  <a:srgbClr val="000000"/>
                </a:solidFill>
                <a:uFillTx/>
                <a:latin typeface="Times New Roman" pitchFamily="18"/>
                <a:ea typeface="Times New Roman" pitchFamily="18"/>
                <a:cs typeface="Times New Roman" pitchFamily="18"/>
              </a:rPr>
              <a:t> :</a:t>
            </a:r>
            <a:r>
              <a:rPr lang="fr-FR" sz="1800" b="0" i="0" u="none" strike="noStrike" kern="1200" cap="none" spc="0" baseline="0" dirty="0">
                <a:solidFill>
                  <a:srgbClr val="000000"/>
                </a:solidFill>
                <a:uFillTx/>
                <a:latin typeface="Times New Roman" pitchFamily="18"/>
                <a:ea typeface="Times New Roman" pitchFamily="18"/>
                <a:cs typeface="Times New Roman" pitchFamily="18"/>
              </a:rPr>
              <a:t> inscription et formulation des vœux (10 vœux maximum) </a:t>
            </a:r>
            <a:r>
              <a:rPr lang="fr-FR" sz="1800" b="0" i="1" u="none" strike="noStrike" kern="1200" cap="none" spc="0" baseline="0" dirty="0">
                <a:solidFill>
                  <a:srgbClr val="000000"/>
                </a:solidFill>
                <a:uFillTx/>
                <a:latin typeface="Times New Roman" pitchFamily="18"/>
                <a:ea typeface="Times New Roman" pitchFamily="18"/>
                <a:cs typeface="Times New Roman" pitchFamily="18"/>
              </a:rPr>
              <a:t>sans les classer</a:t>
            </a:r>
          </a:p>
          <a:p>
            <a:pPr marL="342900" marR="0" lvl="0" indent="-342900" algn="l" defTabSz="914400" rtl="0" fontAlgn="auto" hangingPunct="1">
              <a:lnSpc>
                <a:spcPct val="100000"/>
              </a:lnSpc>
              <a:spcBef>
                <a:spcPts val="500"/>
              </a:spcBef>
              <a:spcAft>
                <a:spcPts val="500"/>
              </a:spcAft>
              <a:buSzPts val="1000"/>
              <a:buFont typeface="Wingdings" pitchFamily="2"/>
              <a:buChar char=""/>
              <a:tabLst/>
              <a:defRPr sz="1800" b="0" i="0" u="none" strike="noStrike" kern="0" cap="none" spc="0" baseline="0">
                <a:solidFill>
                  <a:srgbClr val="000000"/>
                </a:solidFill>
                <a:uFillTx/>
              </a:defRPr>
            </a:pPr>
            <a:r>
              <a:rPr lang="fr-FR" sz="1800" b="1" i="0" u="none" strike="noStrike" kern="1200" cap="none" spc="0" baseline="0" dirty="0">
                <a:solidFill>
                  <a:srgbClr val="FF0000"/>
                </a:solidFill>
                <a:uFillTx/>
                <a:latin typeface="Calibri"/>
              </a:rPr>
              <a:t>14 mars 2024</a:t>
            </a:r>
            <a:r>
              <a:rPr lang="fr-FR" sz="1800" b="1" i="0" u="none" strike="noStrike" kern="1200" cap="none" spc="0" baseline="0" dirty="0">
                <a:solidFill>
                  <a:srgbClr val="000000"/>
                </a:solidFill>
                <a:uFillTx/>
                <a:latin typeface="Calibri"/>
              </a:rPr>
              <a:t> :</a:t>
            </a:r>
            <a:r>
              <a:rPr lang="fr-FR" sz="1800" b="0" i="0" u="none" strike="noStrike" kern="1200" cap="none" spc="0" baseline="0" dirty="0">
                <a:solidFill>
                  <a:srgbClr val="000000"/>
                </a:solidFill>
                <a:uFillTx/>
                <a:latin typeface="Calibri"/>
              </a:rPr>
              <a:t> date limite de dépôt des vœux (après le 14 mars, il n'est plus possible d'ajouter ou de modifier des vœux dans son dossier, hors vœux en apprentissage dont les règles sont spécifiques) </a:t>
            </a:r>
          </a:p>
          <a:p>
            <a:pPr marL="342900" marR="0" lvl="0" indent="-342900" algn="l" defTabSz="914400" rtl="0" fontAlgn="auto" hangingPunct="1">
              <a:lnSpc>
                <a:spcPct val="100000"/>
              </a:lnSpc>
              <a:spcBef>
                <a:spcPts val="500"/>
              </a:spcBef>
              <a:spcAft>
                <a:spcPts val="500"/>
              </a:spcAft>
              <a:buSzPts val="1000"/>
              <a:buFont typeface="Wingdings" pitchFamily="2"/>
              <a:buChar char=""/>
              <a:tabLst/>
              <a:defRPr sz="1800" b="0" i="0" u="none" strike="noStrike" kern="0" cap="none" spc="0" baseline="0">
                <a:solidFill>
                  <a:srgbClr val="000000"/>
                </a:solidFill>
                <a:uFillTx/>
              </a:defRPr>
            </a:pPr>
            <a:r>
              <a:rPr lang="fr-FR" sz="1800" b="1" i="0" u="none" strike="noStrike" kern="1200" cap="none" spc="0" baseline="0" dirty="0">
                <a:solidFill>
                  <a:srgbClr val="FF0000"/>
                </a:solidFill>
                <a:uFillTx/>
                <a:latin typeface="Calibri"/>
              </a:rPr>
              <a:t>3 avril 2024</a:t>
            </a:r>
            <a:r>
              <a:rPr lang="fr-FR" sz="1800" b="1" i="0" u="none" strike="noStrike" kern="1200" cap="none" spc="0" baseline="0" dirty="0">
                <a:solidFill>
                  <a:srgbClr val="000000"/>
                </a:solidFill>
                <a:uFillTx/>
                <a:latin typeface="Calibri"/>
              </a:rPr>
              <a:t> :</a:t>
            </a:r>
            <a:r>
              <a:rPr lang="fr-FR" sz="1800" b="0" i="0" u="none" strike="noStrike" kern="1200" cap="none" spc="0" baseline="0" dirty="0">
                <a:solidFill>
                  <a:srgbClr val="000000"/>
                </a:solidFill>
                <a:uFillTx/>
                <a:latin typeface="Calibri"/>
              </a:rPr>
              <a:t> date limite pour compléter son dossier et confirmer ses vœux </a:t>
            </a:r>
          </a:p>
          <a:p>
            <a:pPr marL="342900" marR="0" lvl="0" indent="-342900" algn="l" defTabSz="914400" rtl="0" fontAlgn="auto" hangingPunct="1">
              <a:lnSpc>
                <a:spcPct val="100000"/>
              </a:lnSpc>
              <a:spcBef>
                <a:spcPts val="500"/>
              </a:spcBef>
              <a:spcAft>
                <a:spcPts val="500"/>
              </a:spcAft>
              <a:buSzPts val="1000"/>
              <a:buFont typeface="Wingdings" pitchFamily="2"/>
              <a:buChar char=""/>
              <a:tabLst/>
              <a:defRPr sz="1800" b="0" i="0" u="none" strike="noStrike" kern="0" cap="none" spc="0" baseline="0">
                <a:solidFill>
                  <a:srgbClr val="000000"/>
                </a:solidFill>
                <a:uFillTx/>
              </a:defRPr>
            </a:pPr>
            <a:endParaRPr lang="fr-FR" sz="1000"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1800" b="1" i="0" u="none" strike="noStrike" kern="1200" cap="none" spc="0" baseline="0" dirty="0">
                <a:solidFill>
                  <a:srgbClr val="4472C4"/>
                </a:solidFill>
                <a:effectLst>
                  <a:outerShdw dist="25402" dir="5400000">
                    <a:srgbClr val="6E747A"/>
                  </a:outerShdw>
                </a:effectLst>
                <a:highlight>
                  <a:srgbClr val="FFFF00"/>
                </a:highlight>
                <a:uFillTx/>
                <a:latin typeface="Times New Roman" pitchFamily="18"/>
                <a:ea typeface="Times New Roman" pitchFamily="18"/>
                <a:cs typeface="Times New Roman" pitchFamily="18"/>
              </a:rPr>
              <a:t>MON DOSSIER en 5 Etapes</a:t>
            </a:r>
            <a:endParaRPr lang="fr-FR" sz="1800" b="1" i="0" u="none" strike="noStrike" kern="1200" cap="none" spc="0" baseline="0" dirty="0">
              <a:solidFill>
                <a:srgbClr val="000000"/>
              </a:solidFill>
              <a:highlight>
                <a:srgbClr val="FFFF00"/>
              </a:highlight>
              <a:uFillTx/>
              <a:latin typeface="Times New Roman" pitchFamily="18"/>
              <a:ea typeface="Times New Roman" pitchFamily="18"/>
              <a:cs typeface="Times New Roman" pitchFamily="18"/>
            </a:endParaRPr>
          </a:p>
          <a:p>
            <a:pPr marL="8001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ea typeface="Calibri" pitchFamily="34"/>
                <a:cs typeface="Calibri" pitchFamily="34"/>
              </a:rPr>
              <a:t>Je </a:t>
            </a:r>
            <a:r>
              <a:rPr lang="fr-FR" sz="2000" b="0" i="0" u="sng" strike="noStrike" kern="1200" cap="none" spc="0" baseline="0" dirty="0">
                <a:solidFill>
                  <a:srgbClr val="000000"/>
                </a:solidFill>
                <a:uFillTx/>
                <a:latin typeface="Calibri"/>
                <a:ea typeface="Calibri" pitchFamily="34"/>
                <a:cs typeface="Calibri" pitchFamily="34"/>
              </a:rPr>
              <a:t>crée mon dossier</a:t>
            </a:r>
          </a:p>
          <a:p>
            <a:pPr marL="8001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fr-FR" sz="2000" b="0" i="0" u="sng" strike="noStrike" kern="1200" cap="none" spc="0" baseline="0" dirty="0">
                <a:solidFill>
                  <a:srgbClr val="000000"/>
                </a:solidFill>
                <a:uFillTx/>
                <a:latin typeface="Calibri"/>
                <a:ea typeface="Calibri" pitchFamily="34"/>
                <a:cs typeface="Calibri" pitchFamily="34"/>
              </a:rPr>
              <a:t>Je formule </a:t>
            </a:r>
            <a:r>
              <a:rPr lang="fr-FR" sz="2000" b="0" i="0" u="sng" strike="noStrike" kern="1200" cap="none" spc="0" baseline="0" dirty="0">
                <a:solidFill>
                  <a:srgbClr val="000000"/>
                </a:solidFill>
                <a:uFillTx/>
                <a:latin typeface="Calibri"/>
                <a:ea typeface="Calibri" pitchFamily="34"/>
                <a:cs typeface="Times New Roman" pitchFamily="18"/>
              </a:rPr>
              <a:t>tous mes vœux </a:t>
            </a:r>
            <a:r>
              <a:rPr lang="fr-FR" sz="2000" b="0" i="0" u="none" strike="noStrike" kern="1200" cap="none" spc="0" baseline="0" dirty="0">
                <a:solidFill>
                  <a:srgbClr val="000000"/>
                </a:solidFill>
                <a:uFillTx/>
                <a:latin typeface="Calibri"/>
                <a:ea typeface="Calibri" pitchFamily="34"/>
                <a:cs typeface="Times New Roman" pitchFamily="18"/>
              </a:rPr>
              <a:t>(diplôme, spécialité, établissement) avant le </a:t>
            </a:r>
            <a:r>
              <a:rPr lang="fr-FR" sz="2000" b="0" i="0" u="none" strike="noStrike" kern="1200" cap="none" spc="0" baseline="0" dirty="0">
                <a:solidFill>
                  <a:srgbClr val="FF0000"/>
                </a:solidFill>
                <a:uFillTx/>
                <a:latin typeface="Calibri"/>
                <a:ea typeface="Calibri" pitchFamily="34"/>
                <a:cs typeface="Times New Roman" pitchFamily="18"/>
              </a:rPr>
              <a:t>14 mars</a:t>
            </a:r>
          </a:p>
          <a:p>
            <a:pPr marL="45720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ea typeface="Calibri" pitchFamily="34"/>
                <a:cs typeface="Times New Roman" pitchFamily="18"/>
              </a:rPr>
              <a:t>     10 vœux max avec sous vœux possibles ou vœux  groupés </a:t>
            </a:r>
            <a:r>
              <a:rPr lang="fr-FR" sz="1800" b="0" i="0" u="none" strike="noStrike" kern="1200" cap="none" spc="0" baseline="0" dirty="0">
                <a:solidFill>
                  <a:srgbClr val="000000"/>
                </a:solidFill>
                <a:uFillTx/>
                <a:latin typeface="Calibri"/>
                <a:ea typeface="Calibri" pitchFamily="34"/>
                <a:cs typeface="Times New Roman" pitchFamily="18"/>
              </a:rPr>
              <a:t>= même formation dans plusieurs établissements</a:t>
            </a:r>
          </a:p>
          <a:p>
            <a:pPr marL="800100" marR="0" lvl="0" indent="-3429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fr-FR" sz="2000" b="0" i="0" u="sng" strike="noStrike" kern="1200" cap="none" spc="0" baseline="0" dirty="0">
                <a:solidFill>
                  <a:srgbClr val="000000"/>
                </a:solidFill>
                <a:uFillTx/>
                <a:latin typeface="Calibri"/>
                <a:ea typeface="Calibri" pitchFamily="34"/>
                <a:cs typeface="Times New Roman" pitchFamily="18"/>
              </a:rPr>
              <a:t>Je rédige mes projets de formation motivés</a:t>
            </a:r>
          </a:p>
          <a:p>
            <a:pPr marL="800100" marR="0" lvl="0" indent="-3429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ea typeface="Calibri" pitchFamily="34"/>
                <a:cs typeface="Times New Roman" pitchFamily="18"/>
              </a:rPr>
              <a:t>Mon dossier est complété par la </a:t>
            </a:r>
            <a:r>
              <a:rPr lang="fr-FR" sz="2000" b="0" i="0" u="sng" strike="noStrike" kern="1200" cap="none" spc="0" baseline="0" dirty="0">
                <a:solidFill>
                  <a:srgbClr val="000000"/>
                </a:solidFill>
                <a:uFillTx/>
                <a:latin typeface="Calibri"/>
                <a:ea typeface="Calibri" pitchFamily="34"/>
                <a:cs typeface="Times New Roman" pitchFamily="18"/>
              </a:rPr>
              <a:t>Fiche Avenir</a:t>
            </a:r>
            <a:r>
              <a:rPr lang="fr-FR" sz="2000" b="0" i="0" u="none" strike="noStrike" kern="1200" cap="none" spc="0" baseline="0" dirty="0">
                <a:solidFill>
                  <a:srgbClr val="000000"/>
                </a:solidFill>
                <a:uFillTx/>
                <a:latin typeface="Calibri"/>
                <a:ea typeface="Calibri" pitchFamily="34"/>
                <a:cs typeface="Times New Roman" pitchFamily="18"/>
              </a:rPr>
              <a:t> </a:t>
            </a:r>
            <a:r>
              <a:rPr lang="fr-FR" sz="1800" b="0" i="0" u="none" strike="noStrike" kern="1200" cap="none" spc="0" baseline="0" dirty="0">
                <a:solidFill>
                  <a:srgbClr val="000000"/>
                </a:solidFill>
                <a:uFillTx/>
                <a:latin typeface="Calibri"/>
                <a:ea typeface="Calibri" pitchFamily="34"/>
                <a:cs typeface="Times New Roman" pitchFamily="18"/>
              </a:rPr>
              <a:t>renseignée au 2</a:t>
            </a:r>
            <a:r>
              <a:rPr lang="fr-FR" sz="1800" b="0" i="0" u="none" strike="noStrike" kern="1200" cap="none" spc="0" baseline="30000" dirty="0">
                <a:solidFill>
                  <a:srgbClr val="000000"/>
                </a:solidFill>
                <a:uFillTx/>
                <a:latin typeface="Calibri"/>
                <a:ea typeface="Calibri" pitchFamily="34"/>
                <a:cs typeface="Times New Roman" pitchFamily="18"/>
              </a:rPr>
              <a:t>nd</a:t>
            </a:r>
            <a:r>
              <a:rPr lang="fr-FR" sz="1800" b="0" i="0" u="none" strike="noStrike" kern="1200" cap="none" spc="0" baseline="0" dirty="0">
                <a:solidFill>
                  <a:srgbClr val="000000"/>
                </a:solidFill>
                <a:uFillTx/>
                <a:latin typeface="Calibri"/>
                <a:ea typeface="Calibri" pitchFamily="34"/>
                <a:cs typeface="Times New Roman" pitchFamily="18"/>
              </a:rPr>
              <a:t> conseil de classe </a:t>
            </a:r>
          </a:p>
          <a:p>
            <a:pPr marL="800100" marR="0" lvl="0" indent="-342900" algn="l" defTabSz="914400" rtl="0" fontAlgn="auto" hangingPunct="1">
              <a:lnSpc>
                <a:spcPct val="100000"/>
              </a:lnSpc>
              <a:spcBef>
                <a:spcPts val="0"/>
              </a:spcBef>
              <a:spcAft>
                <a:spcPts val="0"/>
              </a:spcAft>
              <a:buSzPct val="100000"/>
              <a:buAutoNum type="arabicPeriod" startAt="3"/>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Calibri"/>
                <a:ea typeface="Calibri" pitchFamily="34"/>
                <a:cs typeface="Times New Roman" pitchFamily="18"/>
              </a:rPr>
              <a:t>Je </a:t>
            </a:r>
            <a:r>
              <a:rPr lang="fr-FR" sz="2000" b="0" i="0" u="none" strike="noStrike" kern="1200" cap="none" spc="0" baseline="0" dirty="0">
                <a:solidFill>
                  <a:srgbClr val="000000"/>
                </a:solidFill>
                <a:uFillTx/>
                <a:latin typeface="Calibri"/>
              </a:rPr>
              <a:t>termine de </a:t>
            </a:r>
            <a:r>
              <a:rPr lang="fr-FR" sz="2000" b="0" i="0" u="sng" strike="noStrike" kern="1200" cap="none" spc="0" baseline="0" dirty="0">
                <a:solidFill>
                  <a:srgbClr val="000000"/>
                </a:solidFill>
                <a:uFillTx/>
                <a:latin typeface="Calibri"/>
              </a:rPr>
              <a:t>compléter mes dossiers</a:t>
            </a:r>
            <a:r>
              <a:rPr lang="fr-FR" sz="2000" b="0" i="0" u="none" strike="noStrike" kern="1200" cap="none" spc="0" baseline="0" dirty="0">
                <a:solidFill>
                  <a:srgbClr val="000000"/>
                </a:solidFill>
                <a:uFillTx/>
                <a:latin typeface="Calibri"/>
              </a:rPr>
              <a:t> </a:t>
            </a:r>
            <a:r>
              <a:rPr lang="fr-FR" sz="1800" b="0" i="0" u="none" strike="noStrike" kern="1200" cap="none" spc="0" baseline="0" dirty="0">
                <a:solidFill>
                  <a:srgbClr val="000000"/>
                </a:solidFill>
                <a:uFillTx/>
                <a:latin typeface="Calibri"/>
              </a:rPr>
              <a:t>(attestations, lettre, etc…) </a:t>
            </a:r>
            <a:r>
              <a:rPr lang="fr-FR" sz="2000" b="0" i="0" u="none" strike="noStrike" kern="1200" cap="none" spc="0" baseline="0" dirty="0">
                <a:solidFill>
                  <a:srgbClr val="000000"/>
                </a:solidFill>
                <a:uFillTx/>
                <a:latin typeface="Calibri"/>
              </a:rPr>
              <a:t>et je </a:t>
            </a:r>
            <a:r>
              <a:rPr lang="fr-FR" sz="2000" b="0" i="0" u="sng" strike="noStrike" kern="1200" cap="none" spc="0" baseline="0" dirty="0">
                <a:solidFill>
                  <a:srgbClr val="000000"/>
                </a:solidFill>
                <a:uFillTx/>
                <a:latin typeface="Calibri"/>
              </a:rPr>
              <a:t>confirme mes vœux </a:t>
            </a:r>
            <a:r>
              <a:rPr lang="fr-FR" sz="2000" b="0" i="0" u="none" strike="noStrike" kern="1200" cap="none" spc="0" baseline="0" dirty="0">
                <a:solidFill>
                  <a:srgbClr val="000000"/>
                </a:solidFill>
                <a:uFillTx/>
                <a:latin typeface="Calibri"/>
              </a:rPr>
              <a:t>avant </a:t>
            </a:r>
            <a:r>
              <a:rPr lang="fr-FR" sz="2000" b="0" i="0" u="none" strike="noStrike" kern="1200" cap="none" spc="0" baseline="0" dirty="0">
                <a:solidFill>
                  <a:srgbClr val="FF0000"/>
                </a:solidFill>
                <a:uFillTx/>
                <a:latin typeface="Calibri"/>
              </a:rPr>
              <a:t>le 3 Avril</a:t>
            </a:r>
            <a:r>
              <a:rPr lang="fr-FR" sz="2000" b="0" i="0" u="none" strike="noStrike" kern="1200" cap="none" spc="0" baseline="0" dirty="0">
                <a:solidFill>
                  <a:srgbClr val="FF0000"/>
                </a:solidFill>
                <a:uFillTx/>
                <a:latin typeface="Calibri"/>
                <a:cs typeface="Times New Roman" pitchFamily="18"/>
              </a:rPr>
              <a:t> </a:t>
            </a:r>
          </a:p>
          <a:p>
            <a:pPr marL="45720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Calibri"/>
              <a:ea typeface="Calibri" pitchFamily="34"/>
              <a:cs typeface="Times New Roman" pitchFamily="18"/>
            </a:endParaRPr>
          </a:p>
        </p:txBody>
      </p:sp>
      <p:sp>
        <p:nvSpPr>
          <p:cNvPr id="3" name="ZoneTexte 4">
            <a:extLst>
              <a:ext uri="{FF2B5EF4-FFF2-40B4-BE49-F238E27FC236}">
                <a16:creationId xmlns:a16="http://schemas.microsoft.com/office/drawing/2014/main" id="{111FBBA9-E0F4-41C5-8C47-823194D05008}"/>
              </a:ext>
            </a:extLst>
          </p:cNvPr>
          <p:cNvSpPr txBox="1"/>
          <p:nvPr/>
        </p:nvSpPr>
        <p:spPr>
          <a:xfrm>
            <a:off x="3920261" y="449994"/>
            <a:ext cx="7506583"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2400" b="1" i="0" u="none" strike="noStrike" kern="1200" cap="none" spc="0" baseline="0">
                <a:solidFill>
                  <a:srgbClr val="2E75B6"/>
                </a:solidFill>
                <a:uFillTx/>
                <a:latin typeface="Times New Roman" pitchFamily="18"/>
                <a:ea typeface="Times New Roman" pitchFamily="18"/>
                <a:cs typeface="Times New Roman" pitchFamily="18"/>
              </a:rPr>
              <a:t>Procédure et dates à retenir pour 2024.   </a:t>
            </a:r>
            <a:endParaRPr lang="fr-FR" sz="2400" b="0" i="0" u="none" strike="noStrike" kern="1200" cap="none" spc="0" baseline="0">
              <a:solidFill>
                <a:srgbClr val="2E75B6"/>
              </a:solidFill>
              <a:uFillTx/>
              <a:latin typeface="Calibri" pitchFamily="34"/>
              <a:ea typeface="Calibri" pitchFamily="34"/>
              <a:cs typeface="Times New Roman" pitchFamily="18"/>
            </a:endParaRPr>
          </a:p>
        </p:txBody>
      </p:sp>
      <p:pic>
        <p:nvPicPr>
          <p:cNvPr id="4" name="Image 5">
            <a:extLst>
              <a:ext uri="{FF2B5EF4-FFF2-40B4-BE49-F238E27FC236}">
                <a16:creationId xmlns:a16="http://schemas.microsoft.com/office/drawing/2014/main" id="{83AB2EAD-5423-46AB-88FE-CD97BDAE3E52}"/>
              </a:ext>
            </a:extLst>
          </p:cNvPr>
          <p:cNvPicPr>
            <a:picLocks noChangeAspect="1"/>
          </p:cNvPicPr>
          <p:nvPr/>
        </p:nvPicPr>
        <p:blipFill>
          <a:blip r:embed="rId3"/>
          <a:stretch>
            <a:fillRect/>
          </a:stretch>
        </p:blipFill>
        <p:spPr>
          <a:xfrm>
            <a:off x="871167" y="251697"/>
            <a:ext cx="2495900" cy="685891"/>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9CB32FA-5846-4530-9B36-D9B87BFD545C}"/>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2AA17A26-9563-459B-9A86-23E90B7C960C}"/>
              </a:ext>
            </a:extLst>
          </p:cNvPr>
          <p:cNvSpPr txBox="1"/>
          <p:nvPr/>
        </p:nvSpPr>
        <p:spPr>
          <a:xfrm>
            <a:off x="871167" y="1060173"/>
            <a:ext cx="10853534" cy="590931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4472C4"/>
                </a:solidFill>
                <a:effectLst>
                  <a:outerShdw dist="25402" dir="5400000">
                    <a:srgbClr val="6E747A"/>
                  </a:outerShdw>
                </a:effectLst>
                <a:highlight>
                  <a:srgbClr val="FFFF00"/>
                </a:highlight>
                <a:uFillTx/>
                <a:latin typeface="Times New Roman" pitchFamily="18"/>
                <a:ea typeface="Times New Roman" pitchFamily="18"/>
                <a:cs typeface="Times New Roman" pitchFamily="18"/>
              </a:rPr>
              <a:t>MON DOSSIER, c’est: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Les info administratives personnelles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Les notes des épreuves anticipées au Bac</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Les bulletins de 1</a:t>
            </a:r>
            <a:r>
              <a:rPr lang="fr-FR" sz="1800" b="0" i="0" u="none" strike="noStrike" kern="1200" cap="none" spc="0" baseline="30000" dirty="0">
                <a:solidFill>
                  <a:srgbClr val="000000"/>
                </a:solidFill>
                <a:uFillTx/>
                <a:latin typeface="Calibri"/>
              </a:rPr>
              <a:t>ère </a:t>
            </a:r>
            <a:r>
              <a:rPr lang="fr-FR" sz="1800" b="0" i="0" u="none" strike="noStrike" kern="1200" cap="none" spc="0" baseline="0" dirty="0">
                <a:solidFill>
                  <a:srgbClr val="000000"/>
                </a:solidFill>
                <a:uFillTx/>
                <a:latin typeface="Calibri"/>
              </a:rPr>
              <a:t> et des 1</a:t>
            </a:r>
            <a:r>
              <a:rPr lang="fr-FR" sz="1800" b="0" i="0" u="none" strike="noStrike" kern="1200" cap="none" spc="0" baseline="30000" dirty="0">
                <a:solidFill>
                  <a:srgbClr val="000000"/>
                </a:solidFill>
                <a:uFillTx/>
                <a:latin typeface="Calibri"/>
              </a:rPr>
              <a:t>er</a:t>
            </a:r>
            <a:r>
              <a:rPr lang="fr-FR" sz="1800" b="0" i="0" u="none" strike="noStrike" kern="1200" cap="none" spc="0" baseline="0" dirty="0">
                <a:solidFill>
                  <a:srgbClr val="000000"/>
                </a:solidFill>
                <a:uFillTx/>
                <a:latin typeface="Calibri"/>
              </a:rPr>
              <a:t> et 2</a:t>
            </a:r>
            <a:r>
              <a:rPr lang="fr-FR" sz="1800" b="0" i="0" u="none" strike="noStrike" kern="1200" cap="none" spc="0" baseline="30000" dirty="0">
                <a:solidFill>
                  <a:srgbClr val="000000"/>
                </a:solidFill>
                <a:uFillTx/>
                <a:latin typeface="Calibri"/>
              </a:rPr>
              <a:t>nd</a:t>
            </a:r>
            <a:r>
              <a:rPr lang="fr-FR" sz="1800" b="0" i="0" u="none" strike="noStrike" kern="1200" cap="none" spc="0" baseline="0" dirty="0">
                <a:solidFill>
                  <a:srgbClr val="000000"/>
                </a:solidFill>
                <a:uFillTx/>
                <a:latin typeface="Calibri"/>
              </a:rPr>
              <a:t> trimestres de terminale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La Fiche Avenir [moyenne par discipline et appréciations des professeurs]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sz="1800" b="1" i="0" u="none" strike="noStrike" kern="1200" cap="none" spc="0" baseline="0" dirty="0">
                <a:solidFill>
                  <a:srgbClr val="000000"/>
                </a:solidFill>
                <a:uFillTx/>
                <a:latin typeface="Calibri"/>
              </a:rPr>
              <a:t>votre projet de formation motivé</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fr-FR" b="1" dirty="0">
                <a:solidFill>
                  <a:srgbClr val="000000"/>
                </a:solidFill>
                <a:latin typeface="Calibri"/>
              </a:rPr>
              <a:t>Rubrique activités et centres d’intérêts</a:t>
            </a:r>
            <a:endParaRPr lang="fr-FR" sz="1800" b="1" i="0" u="none" strike="noStrike" kern="1200" cap="none" spc="0" baseline="0" dirty="0">
              <a:solidFill>
                <a:srgbClr val="000000"/>
              </a:solidFill>
              <a:uFillTx/>
              <a:latin typeface="Calibri"/>
            </a:endParaRPr>
          </a:p>
          <a:p>
            <a:pPr lvl="1">
              <a:defRPr sz="1800" b="0" i="0" u="none" strike="noStrike" kern="0" cap="none" spc="0" baseline="0">
                <a:solidFill>
                  <a:srgbClr val="000000"/>
                </a:solidFill>
                <a:uFillTx/>
              </a:defRPr>
            </a:pPr>
            <a:r>
              <a:rPr lang="fr-FR" b="0" i="1" u="none" strike="noStrike" kern="1200" cap="none" spc="0" baseline="0" dirty="0">
                <a:solidFill>
                  <a:srgbClr val="000000"/>
                </a:solidFill>
                <a:uFillTx/>
                <a:latin typeface="Calibri"/>
              </a:rPr>
              <a:t>En + éventuellement, </a:t>
            </a:r>
            <a:r>
              <a:rPr lang="fr-FR" b="0" i="0" u="none" strike="noStrike" kern="1200" cap="none" spc="0" baseline="0" dirty="0">
                <a:solidFill>
                  <a:srgbClr val="000000"/>
                </a:solidFill>
                <a:uFillTx/>
                <a:latin typeface="Calibri"/>
              </a:rPr>
              <a:t>: </a:t>
            </a:r>
            <a:r>
              <a:rPr lang="fr-FR" dirty="0">
                <a:solidFill>
                  <a:srgbClr val="000000"/>
                </a:solidFill>
                <a:latin typeface="Calibri"/>
              </a:rPr>
              <a:t>A</a:t>
            </a:r>
            <a:r>
              <a:rPr lang="fr-FR" b="0" i="0" u="none" strike="noStrike" kern="1200" cap="none" spc="0" baseline="0" dirty="0">
                <a:solidFill>
                  <a:srgbClr val="000000"/>
                </a:solidFill>
                <a:uFillTx/>
                <a:latin typeface="Calibri"/>
              </a:rPr>
              <a:t>ttestations de stage, certificats... </a:t>
            </a:r>
          </a:p>
          <a:p>
            <a:pPr lvl="1">
              <a:defRPr sz="1800" b="0" i="0" u="none" strike="noStrike" kern="0" cap="none" spc="0" baseline="0">
                <a:solidFill>
                  <a:srgbClr val="000000"/>
                </a:solidFill>
                <a:uFillTx/>
              </a:defRPr>
            </a:pPr>
            <a:r>
              <a:rPr lang="fr-FR" dirty="0">
                <a:solidFill>
                  <a:srgbClr val="000000"/>
                </a:solidFill>
                <a:latin typeface="Calibri"/>
              </a:rPr>
              <a:t>Et p</a:t>
            </a:r>
            <a:r>
              <a:rPr lang="fr-FR" b="0" i="0" u="none" strike="noStrike" kern="1200" cap="none" spc="0" baseline="0" dirty="0">
                <a:solidFill>
                  <a:srgbClr val="000000"/>
                </a:solidFill>
                <a:uFillTx/>
                <a:latin typeface="Calibri"/>
              </a:rPr>
              <a:t>our certaines formations spécifiques, vous pouvez être contacté pour des entretiens ou épreuves de sélection complémentaires au dossier.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b="0"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1" i="0" u="none" strike="noStrike" kern="1200" cap="none" spc="0" baseline="0" dirty="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FF0000"/>
                </a:solidFill>
                <a:uFillTx/>
                <a:latin typeface="Calibri"/>
              </a:rPr>
              <a:t>Avril – Mai</a:t>
            </a:r>
            <a:r>
              <a:rPr lang="fr-FR" sz="1800" b="0" i="0" u="none" strike="noStrike" kern="1200" cap="none" spc="0" baseline="0" dirty="0">
                <a:solidFill>
                  <a:srgbClr val="000000"/>
                </a:solidFill>
                <a:uFillTx/>
                <a:latin typeface="Calibri"/>
              </a:rPr>
              <a:t> :   </a:t>
            </a:r>
            <a:r>
              <a:rPr lang="fr-FR" sz="1800" b="0" i="0" u="sng" strike="noStrike" kern="1200" cap="none" spc="0" baseline="0" dirty="0">
                <a:solidFill>
                  <a:srgbClr val="000000"/>
                </a:solidFill>
                <a:uFillTx/>
                <a:latin typeface="Calibri"/>
              </a:rPr>
              <a:t>Examen des demandes</a:t>
            </a:r>
            <a:r>
              <a:rPr lang="fr-FR" sz="1800" b="0" i="0" u="none" strike="noStrike" kern="1200" cap="none" spc="0" baseline="0" dirty="0">
                <a:solidFill>
                  <a:srgbClr val="000000"/>
                </a:solidFill>
                <a:uFillTx/>
                <a:latin typeface="Calibri"/>
              </a:rPr>
              <a:t> par les jurys d’admission.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0" b="0" i="0" u="none" strike="noStrike" kern="1200" cap="none" spc="0" baseline="0" dirty="0">
              <a:solidFill>
                <a:srgbClr val="000000"/>
              </a:solidFill>
              <a:uFillTx/>
              <a:latin typeface="Calibri"/>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Vos vœux ne sont pas ordonnés par préférence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Les jurys examine le vœu concernant la formation demandée dans  cet établissement.</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alibri"/>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Formations non sélectives (licence, PPPE et PASS), accessibles dans la limite des places disponibles.</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Formations sélectives: Sur dossier, entretiens, </a:t>
            </a:r>
            <a:r>
              <a:rPr lang="fr-FR" dirty="0">
                <a:solidFill>
                  <a:srgbClr val="000000"/>
                </a:solidFill>
                <a:latin typeface="Calibri"/>
              </a:rPr>
              <a:t>et/ou </a:t>
            </a:r>
            <a:r>
              <a:rPr lang="fr-FR" sz="1800" b="0" i="0" u="none" strike="noStrike" kern="1200" cap="none" spc="0" baseline="0" dirty="0">
                <a:solidFill>
                  <a:srgbClr val="000000"/>
                </a:solidFill>
                <a:uFillTx/>
                <a:latin typeface="Calibri"/>
              </a:rPr>
              <a:t>épreuves de sélection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0000"/>
                </a:solidFill>
                <a:uFillTx/>
                <a:latin typeface="Calibri"/>
              </a:rPr>
              <a:t> </a:t>
            </a:r>
          </a:p>
        </p:txBody>
      </p:sp>
      <p:sp>
        <p:nvSpPr>
          <p:cNvPr id="4" name="ZoneTexte 3">
            <a:extLst>
              <a:ext uri="{FF2B5EF4-FFF2-40B4-BE49-F238E27FC236}">
                <a16:creationId xmlns:a16="http://schemas.microsoft.com/office/drawing/2014/main" id="{6B9AAE7F-C59E-4CDE-9787-A8CB95A50267}"/>
              </a:ext>
            </a:extLst>
          </p:cNvPr>
          <p:cNvSpPr txBox="1"/>
          <p:nvPr/>
        </p:nvSpPr>
        <p:spPr>
          <a:xfrm>
            <a:off x="3814250" y="363811"/>
            <a:ext cx="7506583"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2400" b="1" i="0" u="none" strike="noStrike" kern="1200" cap="none" spc="0" baseline="0" dirty="0">
                <a:solidFill>
                  <a:srgbClr val="2E75B6"/>
                </a:solidFill>
                <a:uFillTx/>
                <a:latin typeface="Times New Roman" pitchFamily="18"/>
                <a:ea typeface="Times New Roman" pitchFamily="18"/>
                <a:cs typeface="Times New Roman" pitchFamily="18"/>
              </a:rPr>
              <a:t>Procédure et dates à retenir pour 2024.   </a:t>
            </a:r>
            <a:endParaRPr lang="fr-FR" sz="2400" b="0" i="0" u="none" strike="noStrike" kern="1200" cap="none" spc="0" baseline="0" dirty="0">
              <a:solidFill>
                <a:srgbClr val="2E75B6"/>
              </a:solidFill>
              <a:uFillTx/>
              <a:latin typeface="Calibri" pitchFamily="34"/>
              <a:ea typeface="Calibri" pitchFamily="34"/>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3F19F02-DE16-43EA-8779-434A89FC7831}"/>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09759B10-0569-48BB-BF93-D21E1785013F}"/>
              </a:ext>
            </a:extLst>
          </p:cNvPr>
          <p:cNvSpPr txBox="1"/>
          <p:nvPr/>
        </p:nvSpPr>
        <p:spPr>
          <a:xfrm>
            <a:off x="3814250" y="363811"/>
            <a:ext cx="7506583"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2400" b="1" i="0" u="none" strike="noStrike" kern="1200" cap="none" spc="0" baseline="0" dirty="0">
                <a:solidFill>
                  <a:srgbClr val="2E75B6"/>
                </a:solidFill>
                <a:uFillTx/>
                <a:latin typeface="Times New Roman" pitchFamily="18"/>
                <a:ea typeface="Times New Roman" pitchFamily="18"/>
                <a:cs typeface="Times New Roman" pitchFamily="18"/>
              </a:rPr>
              <a:t>Procédure et dates à retenir pour 2024   </a:t>
            </a:r>
            <a:endParaRPr lang="fr-FR" sz="2400" b="0" i="0" u="none" strike="noStrike" kern="1200" cap="none" spc="0" baseline="0" dirty="0">
              <a:solidFill>
                <a:srgbClr val="2E75B6"/>
              </a:solidFill>
              <a:uFillTx/>
              <a:latin typeface="Calibri" pitchFamily="34"/>
              <a:ea typeface="Calibri" pitchFamily="34"/>
              <a:cs typeface="Times New Roman" pitchFamily="18"/>
            </a:endParaRPr>
          </a:p>
        </p:txBody>
      </p:sp>
      <p:sp>
        <p:nvSpPr>
          <p:cNvPr id="4" name="ZoneTexte 3">
            <a:extLst>
              <a:ext uri="{FF2B5EF4-FFF2-40B4-BE49-F238E27FC236}">
                <a16:creationId xmlns:a16="http://schemas.microsoft.com/office/drawing/2014/main" id="{9FFA5689-8FE4-4EF6-AB20-9179BD94EF49}"/>
              </a:ext>
            </a:extLst>
          </p:cNvPr>
          <p:cNvSpPr txBox="1"/>
          <p:nvPr/>
        </p:nvSpPr>
        <p:spPr>
          <a:xfrm>
            <a:off x="1125416" y="979468"/>
            <a:ext cx="10452295" cy="5878532"/>
          </a:xfrm>
          <a:prstGeom prst="rect">
            <a:avLst/>
          </a:prstGeom>
          <a:noFill/>
        </p:spPr>
        <p:txBody>
          <a:bodyPr wrap="square" rtlCol="0">
            <a:spAutoFit/>
          </a:bodyPr>
          <a:lstStyle/>
          <a:p>
            <a:pPr lvl="0" algn="ctr"/>
            <a:r>
              <a:rPr lang="fr-FR" sz="2000" b="1" dirty="0">
                <a:solidFill>
                  <a:schemeClr val="accent1">
                    <a:lumMod val="75000"/>
                  </a:schemeClr>
                </a:solidFill>
                <a:highlight>
                  <a:srgbClr val="FFFF00"/>
                </a:highlight>
              </a:rPr>
              <a:t>La PHASE d’ADMISSION</a:t>
            </a:r>
          </a:p>
          <a:p>
            <a:pPr lvl="0" algn="ctr"/>
            <a:endParaRPr lang="fr-FR" sz="2000" b="1" dirty="0"/>
          </a:p>
          <a:p>
            <a:pPr lvl="0"/>
            <a:r>
              <a:rPr lang="fr-FR" sz="2000" b="1" dirty="0"/>
              <a:t>Du 30 mai 2024</a:t>
            </a:r>
            <a:r>
              <a:rPr lang="fr-FR" sz="2000" dirty="0"/>
              <a:t> </a:t>
            </a:r>
            <a:r>
              <a:rPr lang="fr-FR" sz="2000" b="1" dirty="0"/>
              <a:t>au 12 juillet 2024 inclus :</a:t>
            </a:r>
            <a:r>
              <a:rPr lang="fr-FR" sz="2000" dirty="0"/>
              <a:t> phase de réponse des établissements et de choix des candidats : </a:t>
            </a:r>
            <a:r>
              <a:rPr lang="fr-FR" sz="2000" b="1" dirty="0"/>
              <a:t>Propositions d’admission</a:t>
            </a:r>
            <a:r>
              <a:rPr lang="fr-FR" sz="2000" dirty="0"/>
              <a:t> sur chacun des vœux </a:t>
            </a:r>
            <a:r>
              <a:rPr lang="fr-FR" sz="2000" b="1" dirty="0"/>
              <a:t>en continu, au fur et à mesure</a:t>
            </a:r>
          </a:p>
          <a:p>
            <a:pPr marL="285750" lvl="0" indent="-285750">
              <a:buFont typeface="Courier New" panose="02070309020205020404" pitchFamily="49" charset="0"/>
              <a:buChar char="o"/>
            </a:pPr>
            <a:endParaRPr lang="fr-FR" b="1" dirty="0"/>
          </a:p>
          <a:p>
            <a:pPr marL="285750" lvl="0" indent="-285750">
              <a:buFont typeface="Courier New" panose="02070309020205020404" pitchFamily="49" charset="0"/>
              <a:buChar char="o"/>
            </a:pPr>
            <a:endParaRPr lang="fr-FR" dirty="0"/>
          </a:p>
          <a:p>
            <a:pPr algn="ctr"/>
            <a:r>
              <a:rPr lang="fr-FR" sz="2000" dirty="0"/>
              <a:t>Vous recevez sur </a:t>
            </a:r>
            <a:r>
              <a:rPr lang="fr-FR" sz="2000" dirty="0" err="1"/>
              <a:t>Parcoursup</a:t>
            </a:r>
            <a:r>
              <a:rPr lang="fr-FR" sz="2000" dirty="0"/>
              <a:t> </a:t>
            </a:r>
            <a:r>
              <a:rPr lang="fr-FR" sz="2400" i="1" u="sng" dirty="0"/>
              <a:t>le 30 mai une réponse pour chaque vœu</a:t>
            </a:r>
          </a:p>
          <a:p>
            <a:pPr algn="ctr"/>
            <a:r>
              <a:rPr lang="fr-FR" b="1" i="1" dirty="0"/>
              <a:t>  </a:t>
            </a:r>
            <a:r>
              <a:rPr lang="fr-FR" sz="2000" b="1" i="1" dirty="0"/>
              <a:t>admis / refusé / en attente        </a:t>
            </a:r>
          </a:p>
          <a:p>
            <a:pPr algn="ctr"/>
            <a:r>
              <a:rPr lang="fr-FR" b="1" i="1" dirty="0"/>
              <a:t>   </a:t>
            </a:r>
            <a:r>
              <a:rPr lang="fr-FR" i="1" dirty="0"/>
              <a:t>*oui si = admis sous conditions pour certaines licences à l’Université (tutorat, cours complémentaires...)</a:t>
            </a:r>
          </a:p>
          <a:p>
            <a:pPr algn="ctr"/>
            <a:endParaRPr lang="fr-FR" dirty="0"/>
          </a:p>
          <a:p>
            <a:pPr algn="ctr"/>
            <a:endParaRPr lang="fr-FR" dirty="0"/>
          </a:p>
          <a:p>
            <a:pPr algn="ctr"/>
            <a:r>
              <a:rPr lang="fr-FR" dirty="0"/>
              <a:t>Je dois </a:t>
            </a:r>
            <a:r>
              <a:rPr lang="fr-FR" sz="2400" u="sng" dirty="0"/>
              <a:t>répondre dans les délais</a:t>
            </a:r>
            <a:r>
              <a:rPr lang="fr-FR" sz="2400" dirty="0"/>
              <a:t> </a:t>
            </a:r>
            <a:r>
              <a:rPr lang="fr-FR" dirty="0"/>
              <a:t>à chaque fois que je reçois une proposition </a:t>
            </a:r>
          </a:p>
          <a:p>
            <a:pPr algn="ctr"/>
            <a:r>
              <a:rPr lang="fr-FR" sz="2000" dirty="0"/>
              <a:t>J’ai le choix de répondre:</a:t>
            </a:r>
          </a:p>
          <a:p>
            <a:pPr algn="ctr"/>
            <a:endParaRPr lang="fr-FR" sz="2000" dirty="0"/>
          </a:p>
          <a:p>
            <a:pPr marL="2628900" lvl="5" indent="-342900">
              <a:buFont typeface="Wingdings" panose="05000000000000000000" pitchFamily="2" charset="2"/>
              <a:buChar char="q"/>
            </a:pPr>
            <a:r>
              <a:rPr lang="fr-FR" sz="2000" b="1" i="1" dirty="0"/>
              <a:t> oui, j’accepte</a:t>
            </a:r>
            <a:r>
              <a:rPr lang="fr-FR" sz="2000" i="1" dirty="0"/>
              <a:t> </a:t>
            </a:r>
            <a:r>
              <a:rPr lang="fr-FR" sz="2000" b="1" i="1" dirty="0"/>
              <a:t>et démissionne des autres vœux</a:t>
            </a:r>
          </a:p>
          <a:p>
            <a:pPr marL="2628900" lvl="5" indent="-342900">
              <a:buFont typeface="Wingdings" panose="05000000000000000000" pitchFamily="2" charset="2"/>
              <a:buChar char="q"/>
            </a:pPr>
            <a:r>
              <a:rPr lang="fr-FR" sz="2000" dirty="0"/>
              <a:t> </a:t>
            </a:r>
            <a:r>
              <a:rPr lang="fr-FR" sz="2000" b="1" i="1" dirty="0"/>
              <a:t>oui et je maintiens </a:t>
            </a:r>
            <a:r>
              <a:rPr lang="fr-FR" sz="2000" i="1" dirty="0"/>
              <a:t>mes autres vœux</a:t>
            </a:r>
            <a:r>
              <a:rPr lang="fr-FR" sz="2000" b="1" i="1" dirty="0"/>
              <a:t> </a:t>
            </a:r>
            <a:r>
              <a:rPr lang="fr-FR" sz="2000" i="1" dirty="0"/>
              <a:t>en attente</a:t>
            </a:r>
            <a:endParaRPr lang="fr-FR" sz="2000" dirty="0"/>
          </a:p>
          <a:p>
            <a:pPr marL="2628900" lvl="5" indent="-342900">
              <a:buFont typeface="Wingdings" panose="05000000000000000000" pitchFamily="2" charset="2"/>
              <a:buChar char="q"/>
            </a:pPr>
            <a:r>
              <a:rPr lang="fr-FR" sz="2000" b="1" i="1" dirty="0"/>
              <a:t> non, je refuse</a:t>
            </a:r>
          </a:p>
          <a:p>
            <a:pPr lvl="5"/>
            <a:r>
              <a:rPr lang="fr-FR" sz="2000" dirty="0"/>
              <a:t>			sans réponse de votre part, la place est réattribuée</a:t>
            </a:r>
          </a:p>
          <a:p>
            <a:pPr marL="2571750" lvl="5" indent="-285750">
              <a:buFont typeface="Wingdings" panose="05000000000000000000" pitchFamily="2" charset="2"/>
              <a:buChar char="q"/>
            </a:pPr>
            <a:endParaRPr lang="fr-FR" dirty="0"/>
          </a:p>
        </p:txBody>
      </p:sp>
      <p:sp>
        <p:nvSpPr>
          <p:cNvPr id="6" name="Triangle isocèle 5">
            <a:extLst>
              <a:ext uri="{FF2B5EF4-FFF2-40B4-BE49-F238E27FC236}">
                <a16:creationId xmlns:a16="http://schemas.microsoft.com/office/drawing/2014/main" id="{68618AA8-F617-4338-A3CE-2B0B49DFA8C0}"/>
              </a:ext>
            </a:extLst>
          </p:cNvPr>
          <p:cNvSpPr/>
          <p:nvPr/>
        </p:nvSpPr>
        <p:spPr>
          <a:xfrm>
            <a:off x="5477222" y="6251901"/>
            <a:ext cx="206126" cy="211015"/>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49F653D-9F18-46E5-AC7C-E34DF3869945}"/>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0FDB74D5-D67D-4B63-9C47-D336B36509E3}"/>
              </a:ext>
            </a:extLst>
          </p:cNvPr>
          <p:cNvSpPr txBox="1"/>
          <p:nvPr/>
        </p:nvSpPr>
        <p:spPr>
          <a:xfrm>
            <a:off x="871167" y="1688165"/>
            <a:ext cx="11169748" cy="2123658"/>
          </a:xfrm>
          <a:prstGeom prst="rect">
            <a:avLst/>
          </a:prstGeom>
          <a:noFill/>
        </p:spPr>
        <p:txBody>
          <a:bodyPr wrap="square" rtlCol="0">
            <a:spAutoFit/>
          </a:bodyPr>
          <a:lstStyle/>
          <a:p>
            <a:pPr algn="ctr"/>
            <a:r>
              <a:rPr lang="fr-FR" sz="2400" b="1" dirty="0">
                <a:solidFill>
                  <a:schemeClr val="accent1">
                    <a:lumMod val="75000"/>
                  </a:schemeClr>
                </a:solidFill>
                <a:highlight>
                  <a:srgbClr val="FFFF00"/>
                </a:highlight>
              </a:rPr>
              <a:t>phase complémentaire</a:t>
            </a:r>
            <a:endParaRPr lang="fr-FR" sz="2400" dirty="0">
              <a:solidFill>
                <a:schemeClr val="accent1">
                  <a:lumMod val="75000"/>
                </a:schemeClr>
              </a:solidFill>
              <a:highlight>
                <a:srgbClr val="FFFF00"/>
              </a:highlight>
            </a:endParaRPr>
          </a:p>
          <a:p>
            <a:endParaRPr lang="fr-FR" dirty="0"/>
          </a:p>
          <a:p>
            <a:r>
              <a:rPr lang="fr-FR" dirty="0"/>
              <a:t>Si vous n'avez reçu aucune réponse positive d'admission dans un établissement supérieur auquel vous avez candidaté, vous disposez d'une </a:t>
            </a:r>
            <a:r>
              <a:rPr lang="fr-FR" b="1" dirty="0"/>
              <a:t>phase complémentaire</a:t>
            </a:r>
            <a:r>
              <a:rPr lang="fr-FR" dirty="0"/>
              <a:t> (</a:t>
            </a:r>
            <a:r>
              <a:rPr lang="fr-FR" i="1" dirty="0"/>
              <a:t>Juin à septembre 2024</a:t>
            </a:r>
            <a:r>
              <a:rPr lang="fr-FR" dirty="0"/>
              <a:t>).</a:t>
            </a:r>
          </a:p>
          <a:p>
            <a:r>
              <a:rPr lang="fr-FR" dirty="0"/>
              <a:t>Lors de cette phase, vous pouvez formuler de nouveaux vœux pour des formations disposant de</a:t>
            </a:r>
            <a:r>
              <a:rPr lang="fr-FR" b="1" dirty="0"/>
              <a:t> places vacantes</a:t>
            </a:r>
            <a:r>
              <a:rPr lang="fr-FR" dirty="0"/>
              <a:t>.</a:t>
            </a:r>
          </a:p>
          <a:p>
            <a:endParaRPr lang="fr-FR" dirty="0"/>
          </a:p>
          <a:p>
            <a:r>
              <a:rPr lang="fr-FR" b="1" dirty="0"/>
              <a:t>	</a:t>
            </a:r>
            <a:endParaRPr lang="fr-FR" dirty="0"/>
          </a:p>
        </p:txBody>
      </p:sp>
      <p:sp>
        <p:nvSpPr>
          <p:cNvPr id="4" name="Rectangle 3">
            <a:extLst>
              <a:ext uri="{FF2B5EF4-FFF2-40B4-BE49-F238E27FC236}">
                <a16:creationId xmlns:a16="http://schemas.microsoft.com/office/drawing/2014/main" id="{03BB0BD8-0EAA-4375-81F1-E145487DBC63}"/>
              </a:ext>
            </a:extLst>
          </p:cNvPr>
          <p:cNvSpPr/>
          <p:nvPr/>
        </p:nvSpPr>
        <p:spPr>
          <a:xfrm>
            <a:off x="3033932" y="4028184"/>
            <a:ext cx="7305822" cy="646331"/>
          </a:xfrm>
          <a:prstGeom prst="rect">
            <a:avLst/>
          </a:prstGeom>
        </p:spPr>
        <p:txBody>
          <a:bodyPr wrap="square">
            <a:spAutoFit/>
          </a:bodyPr>
          <a:lstStyle/>
          <a:p>
            <a:r>
              <a:rPr lang="fr-FR" b="1" i="1" dirty="0">
                <a:solidFill>
                  <a:schemeClr val="accent1"/>
                </a:solidFill>
              </a:rPr>
              <a:t>À noter </a:t>
            </a:r>
            <a:r>
              <a:rPr lang="fr-FR" i="1" dirty="0">
                <a:solidFill>
                  <a:schemeClr val="accent1"/>
                </a:solidFill>
              </a:rPr>
              <a:t>« du 16 au 23 juin, pendant les épreuves écrites, </a:t>
            </a:r>
          </a:p>
          <a:p>
            <a:r>
              <a:rPr lang="fr-FR" i="1" dirty="0">
                <a:solidFill>
                  <a:schemeClr val="accent1"/>
                </a:solidFill>
              </a:rPr>
              <a:t>	les délais de réponse aux propositions d’admission sont suspendus</a:t>
            </a:r>
          </a:p>
        </p:txBody>
      </p:sp>
      <p:sp>
        <p:nvSpPr>
          <p:cNvPr id="5" name="ZoneTexte 4">
            <a:extLst>
              <a:ext uri="{FF2B5EF4-FFF2-40B4-BE49-F238E27FC236}">
                <a16:creationId xmlns:a16="http://schemas.microsoft.com/office/drawing/2014/main" id="{31F8AC35-057B-48E3-A20A-0CBA33B53D93}"/>
              </a:ext>
            </a:extLst>
          </p:cNvPr>
          <p:cNvSpPr txBox="1"/>
          <p:nvPr/>
        </p:nvSpPr>
        <p:spPr>
          <a:xfrm>
            <a:off x="3814250" y="363811"/>
            <a:ext cx="7506583"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2400" b="1" i="0" u="none" strike="noStrike" kern="1200" cap="none" spc="0" baseline="0" dirty="0">
                <a:solidFill>
                  <a:srgbClr val="2E75B6"/>
                </a:solidFill>
                <a:uFillTx/>
                <a:latin typeface="Times New Roman" pitchFamily="18"/>
                <a:ea typeface="Times New Roman" pitchFamily="18"/>
                <a:cs typeface="Times New Roman" pitchFamily="18"/>
              </a:rPr>
              <a:t>Procédure et dates à retenir pour 2024   </a:t>
            </a:r>
            <a:endParaRPr lang="fr-FR" sz="2400" b="0" i="0" u="none" strike="noStrike" kern="1200" cap="none" spc="0" baseline="0" dirty="0">
              <a:solidFill>
                <a:srgbClr val="2E75B6"/>
              </a:solidFill>
              <a:uFillTx/>
              <a:latin typeface="Calibri" pitchFamily="34"/>
              <a:ea typeface="Calibri" pitchFamily="34"/>
              <a:cs typeface="Times New Roman" pitchFamily="1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1F755A5-778E-40A7-BBF0-A9CF1767F930}"/>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18A6FCE0-380F-482F-9594-464976B7FDBF}"/>
              </a:ext>
            </a:extLst>
          </p:cNvPr>
          <p:cNvSpPr txBox="1"/>
          <p:nvPr/>
        </p:nvSpPr>
        <p:spPr>
          <a:xfrm>
            <a:off x="4178104" y="493790"/>
            <a:ext cx="7680960" cy="461665"/>
          </a:xfrm>
          <a:prstGeom prst="rect">
            <a:avLst/>
          </a:prstGeom>
          <a:noFill/>
        </p:spPr>
        <p:txBody>
          <a:bodyPr wrap="square" rtlCol="0">
            <a:spAutoFit/>
          </a:bodyPr>
          <a:lstStyle/>
          <a:p>
            <a:pPr algn="ctr"/>
            <a:r>
              <a:rPr lang="fr-FR" sz="2400" b="1" dirty="0">
                <a:solidFill>
                  <a:schemeClr val="accent1"/>
                </a:solidFill>
              </a:rPr>
              <a:t>Pour un conseil en orientation avec les Psychologues</a:t>
            </a:r>
            <a:r>
              <a:rPr lang="fr-FR" sz="2400" dirty="0">
                <a:solidFill>
                  <a:schemeClr val="accent1"/>
                </a:solidFill>
              </a:rPr>
              <a:t> </a:t>
            </a:r>
          </a:p>
        </p:txBody>
      </p:sp>
      <p:sp>
        <p:nvSpPr>
          <p:cNvPr id="4" name="Rectangle 3">
            <a:extLst>
              <a:ext uri="{FF2B5EF4-FFF2-40B4-BE49-F238E27FC236}">
                <a16:creationId xmlns:a16="http://schemas.microsoft.com/office/drawing/2014/main" id="{8CCD5E05-6183-4187-9E0A-925395850D71}"/>
              </a:ext>
            </a:extLst>
          </p:cNvPr>
          <p:cNvSpPr/>
          <p:nvPr/>
        </p:nvSpPr>
        <p:spPr>
          <a:xfrm>
            <a:off x="1420836" y="1534540"/>
            <a:ext cx="10550769" cy="4303742"/>
          </a:xfrm>
          <a:prstGeom prst="rect">
            <a:avLst/>
          </a:prstGeom>
        </p:spPr>
        <p:txBody>
          <a:bodyPr wrap="square">
            <a:spAutoFit/>
          </a:bodyPr>
          <a:lstStyle/>
          <a:p>
            <a:pPr marL="285750" indent="-285750">
              <a:spcAft>
                <a:spcPts val="8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Times New Roman" panose="02020603050405020304" pitchFamily="18" charset="0"/>
              </a:rPr>
              <a:t>Pour prendre </a:t>
            </a:r>
            <a:r>
              <a:rPr lang="fr-FR" sz="2400" b="1" dirty="0">
                <a:latin typeface="Arial Narrow" panose="020B0606020202030204" pitchFamily="34" charset="0"/>
                <a:ea typeface="Calibri" panose="020F0502020204030204" pitchFamily="34" charset="0"/>
                <a:cs typeface="Times New Roman" panose="02020603050405020304" pitchFamily="18" charset="0"/>
              </a:rPr>
              <a:t>rendez-vous au Lycée, a</a:t>
            </a:r>
            <a:r>
              <a:rPr lang="fr-FR" sz="2400" dirty="0">
                <a:latin typeface="Arial Narrow" panose="020B0606020202030204" pitchFamily="34" charset="0"/>
                <a:ea typeface="Calibri" panose="020F0502020204030204" pitchFamily="34" charset="0"/>
                <a:cs typeface="Times New Roman" panose="02020603050405020304" pitchFamily="18" charset="0"/>
              </a:rPr>
              <a:t>dressez-vous</a:t>
            </a:r>
            <a:r>
              <a:rPr lang="fr-FR" sz="2400" b="1" dirty="0">
                <a:latin typeface="Arial Narrow" panose="020B0606020202030204" pitchFamily="34" charset="0"/>
                <a:ea typeface="Calibri" panose="020F0502020204030204" pitchFamily="34" charset="0"/>
                <a:cs typeface="Times New Roman" panose="02020603050405020304" pitchFamily="18" charset="0"/>
              </a:rPr>
              <a:t> à la </a:t>
            </a:r>
            <a:r>
              <a:rPr lang="fr-FR" sz="2400" b="1" dirty="0">
                <a:effectLst/>
                <a:latin typeface="Arial Narrow" panose="020B0606020202030204" pitchFamily="34" charset="0"/>
                <a:ea typeface="Calibri" panose="020F0502020204030204" pitchFamily="34" charset="0"/>
                <a:cs typeface="Times New Roman" panose="02020603050405020304" pitchFamily="18" charset="0"/>
              </a:rPr>
              <a:t>Vie Scolaire</a:t>
            </a:r>
          </a:p>
          <a:p>
            <a:pPr>
              <a:spcAft>
                <a:spcPts val="800"/>
              </a:spcAft>
            </a:pPr>
            <a:endParaRPr lang="fr-FR" b="1" dirty="0">
              <a:latin typeface="Arial Narrow" panose="020B0606020202030204" pitchFamily="34" charset="0"/>
              <a:ea typeface="Calibri" panose="020F0502020204030204" pitchFamily="34" charset="0"/>
              <a:cs typeface="Times New Roman" panose="02020603050405020304" pitchFamily="18" charset="0"/>
            </a:endParaRPr>
          </a:p>
          <a:p>
            <a:pPr>
              <a:spcAft>
                <a:spcPts val="800"/>
              </a:spcAft>
            </a:pPr>
            <a:r>
              <a:rPr lang="fr-FR" b="1" dirty="0">
                <a:latin typeface="Arial Narrow" panose="020B0606020202030204" pitchFamily="34" charset="0"/>
                <a:ea typeface="Calibri" panose="020F0502020204030204" pitchFamily="34" charset="0"/>
                <a:cs typeface="Times New Roman" panose="02020603050405020304" pitchFamily="18" charset="0"/>
              </a:rPr>
              <a:t>Mme Ménard </a:t>
            </a:r>
            <a:r>
              <a:rPr lang="fr-FR" dirty="0">
                <a:latin typeface="Arial Narrow" panose="020B0606020202030204" pitchFamily="34" charset="0"/>
                <a:ea typeface="Calibri" panose="020F0502020204030204" pitchFamily="34" charset="0"/>
                <a:cs typeface="Times New Roman" panose="02020603050405020304" pitchFamily="18" charset="0"/>
              </a:rPr>
              <a:t>pour les G01 à TG05, bureau 110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b="1" dirty="0">
                <a:latin typeface="Arial Narrow" panose="020B0606020202030204" pitchFamily="34" charset="0"/>
                <a:ea typeface="Calibri" panose="020F0502020204030204" pitchFamily="34" charset="0"/>
                <a:cs typeface="Times New Roman" panose="02020603050405020304" pitchFamily="18" charset="0"/>
              </a:rPr>
              <a:t>Mme Vincent </a:t>
            </a:r>
            <a:r>
              <a:rPr lang="fr-FR" dirty="0">
                <a:latin typeface="Arial Narrow" panose="020B0606020202030204" pitchFamily="34" charset="0"/>
                <a:ea typeface="Calibri" panose="020F0502020204030204" pitchFamily="34" charset="0"/>
                <a:cs typeface="Times New Roman" panose="02020603050405020304" pitchFamily="18" charset="0"/>
              </a:rPr>
              <a:t> pour les TG06 à TG10, bureau 108</a:t>
            </a:r>
            <a:endParaRPr lang="fr-FR" sz="2000" b="1" dirty="0">
              <a:latin typeface="Arial Narrow" panose="020B0606020202030204" pitchFamily="34" charset="0"/>
              <a:ea typeface="Calibri" panose="020F0502020204030204" pitchFamily="34" charset="0"/>
              <a:cs typeface="Times New Roman" panose="02020603050405020304" pitchFamily="18" charset="0"/>
            </a:endParaRPr>
          </a:p>
          <a:p>
            <a:pPr algn="ctr">
              <a:spcAft>
                <a:spcPts val="800"/>
              </a:spcAft>
            </a:pPr>
            <a:r>
              <a:rPr lang="fr-FR" sz="2000" b="1" dirty="0">
                <a:latin typeface="Arial Narrow" panose="020B0606020202030204" pitchFamily="34" charset="0"/>
                <a:ea typeface="Calibri" panose="020F0502020204030204" pitchFamily="34" charset="0"/>
                <a:cs typeface="Times New Roman" panose="02020603050405020304" pitchFamily="18" charset="0"/>
              </a:rPr>
              <a:t>Bureau bat Cœur 1</a:t>
            </a:r>
            <a:r>
              <a:rPr lang="fr-FR" sz="2000" b="1" baseline="30000" dirty="0">
                <a:latin typeface="Arial Narrow" panose="020B0606020202030204" pitchFamily="34" charset="0"/>
                <a:ea typeface="Calibri" panose="020F0502020204030204" pitchFamily="34" charset="0"/>
                <a:cs typeface="Times New Roman" panose="02020603050405020304" pitchFamily="18" charset="0"/>
              </a:rPr>
              <a:t>er</a:t>
            </a:r>
            <a:r>
              <a:rPr lang="fr-FR" sz="2000" b="1" dirty="0">
                <a:latin typeface="Arial Narrow" panose="020B0606020202030204" pitchFamily="34" charset="0"/>
                <a:ea typeface="Calibri" panose="020F0502020204030204" pitchFamily="34" charset="0"/>
                <a:cs typeface="Times New Roman" panose="02020603050405020304" pitchFamily="18" charset="0"/>
              </a:rPr>
              <a:t> étage bureau110</a:t>
            </a:r>
          </a:p>
          <a:p>
            <a:pPr algn="ctr">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fr-FR"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fr-FR" sz="2400" dirty="0">
                <a:latin typeface="Arial Narrow" panose="020B0606020202030204" pitchFamily="34" charset="0"/>
                <a:ea typeface="Calibri" panose="020F0502020204030204" pitchFamily="34" charset="0"/>
                <a:cs typeface="Times New Roman" panose="02020603050405020304" pitchFamily="18" charset="0"/>
              </a:rPr>
              <a:t>ou sur Rendez-vous au </a:t>
            </a:r>
            <a:r>
              <a:rPr lang="fr-FR" sz="2400" b="1" dirty="0">
                <a:effectLst/>
                <a:latin typeface="Arial Narrow" panose="020B0606020202030204" pitchFamily="34" charset="0"/>
                <a:ea typeface="Calibri" panose="020F0502020204030204" pitchFamily="34" charset="0"/>
                <a:cs typeface="Times New Roman" panose="02020603050405020304" pitchFamily="18" charset="0"/>
              </a:rPr>
              <a:t>CIO Centre d’Information et d’Orientation</a:t>
            </a:r>
            <a:r>
              <a:rPr lang="fr-FR" sz="2400" dirty="0">
                <a:latin typeface="Arial Narrow" panose="020B0606020202030204" pitchFamily="34" charset="0"/>
                <a:ea typeface="Calibri" panose="020F0502020204030204" pitchFamily="34" charset="0"/>
                <a:cs typeface="Times New Roman" panose="02020603050405020304" pitchFamily="18" charset="0"/>
              </a:rPr>
              <a:t>, </a:t>
            </a:r>
          </a:p>
          <a:p>
            <a:pPr>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		    	     215 Bd. Docteur René Laënnec à St Nazaire.</a:t>
            </a:r>
          </a:p>
          <a:p>
            <a:pPr algn="ctr">
              <a:spcAft>
                <a:spcPts val="800"/>
              </a:spcAft>
            </a:pPr>
            <a:r>
              <a:rPr lang="fr-FR" sz="2000" b="1" dirty="0">
                <a:effectLst/>
                <a:latin typeface="Arial Narrow" panose="020B0606020202030204" pitchFamily="34" charset="0"/>
                <a:ea typeface="Calibri" panose="020F0502020204030204" pitchFamily="34" charset="0"/>
                <a:cs typeface="Times New Roman" panose="02020603050405020304" pitchFamily="18" charset="0"/>
              </a:rPr>
              <a:t>CIO</a:t>
            </a:r>
            <a:r>
              <a:rPr lang="fr-FR" sz="2000" dirty="0">
                <a:effectLst/>
                <a:latin typeface="Arial Narrow" panose="020B0606020202030204" pitchFamily="34" charset="0"/>
                <a:ea typeface="Calibri" panose="020F0502020204030204" pitchFamily="34" charset="0"/>
                <a:cs typeface="Times New Roman" panose="02020603050405020304" pitchFamily="18" charset="0"/>
              </a:rPr>
              <a:t> </a:t>
            </a:r>
            <a:r>
              <a:rPr lang="fr-FR" sz="2000" dirty="0">
                <a:effectLst/>
                <a:latin typeface="Arial Narrow" panose="020B0606020202030204" pitchFamily="34" charset="0"/>
                <a:ea typeface="Wingdings" panose="05000000000000000000" pitchFamily="2" charset="2"/>
                <a:cs typeface="Wingdings" panose="05000000000000000000" pitchFamily="2" charset="2"/>
              </a:rPr>
              <a:t>(</a:t>
            </a:r>
            <a:r>
              <a:rPr lang="fr-FR" sz="2000" dirty="0">
                <a:effectLst/>
                <a:latin typeface="Arial Narrow" panose="020B0606020202030204" pitchFamily="34" charset="0"/>
                <a:ea typeface="Calibri" panose="020F0502020204030204" pitchFamily="34" charset="0"/>
                <a:cs typeface="Times New Roman" panose="02020603050405020304" pitchFamily="18" charset="0"/>
              </a:rPr>
              <a:t> </a:t>
            </a:r>
            <a:r>
              <a:rPr lang="fr-FR" sz="2000" b="1" dirty="0">
                <a:effectLst/>
                <a:latin typeface="Arial Narrow" panose="020B0606020202030204" pitchFamily="34" charset="0"/>
                <a:ea typeface="Calibri" panose="020F0502020204030204" pitchFamily="34" charset="0"/>
                <a:cs typeface="Times New Roman" panose="02020603050405020304" pitchFamily="18" charset="0"/>
              </a:rPr>
              <a:t>02.40.22.04.85</a:t>
            </a:r>
            <a:r>
              <a:rPr lang="fr-FR" dirty="0">
                <a:latin typeface="Arial Narrow" panose="020B0606020202030204" pitchFamily="34" charset="0"/>
                <a:ea typeface="Calibri" panose="020F0502020204030204" pitchFamily="34" charset="0"/>
                <a:cs typeface="Times New Roman" panose="02020603050405020304" pitchFamily="18" charset="0"/>
              </a:rPr>
              <a:t>.  </a:t>
            </a:r>
          </a:p>
          <a:p>
            <a:pPr algn="ctr">
              <a:spcAft>
                <a:spcPts val="800"/>
              </a:spcAft>
            </a:pPr>
            <a:r>
              <a:rPr lang="fr-FR" dirty="0">
                <a:latin typeface="Arial Narrow" panose="020B0606020202030204" pitchFamily="34" charset="0"/>
                <a:ea typeface="Calibri" panose="020F0502020204030204" pitchFamily="34" charset="0"/>
                <a:cs typeface="Times New Roman" panose="02020603050405020304" pitchFamily="18" charset="0"/>
              </a:rPr>
              <a:t> Ouvert du lundi au vendredi sauf le mardi matin, et pendant les vacances scolaires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1CFDCEF-6B0E-4463-963E-EB0EDE12DCD0}"/>
              </a:ext>
            </a:extLst>
          </p:cNvPr>
          <p:cNvPicPr>
            <a:picLocks noChangeAspect="1"/>
          </p:cNvPicPr>
          <p:nvPr/>
        </p:nvPicPr>
        <p:blipFill>
          <a:blip r:embed="rId2"/>
          <a:stretch>
            <a:fillRect/>
          </a:stretch>
        </p:blipFill>
        <p:spPr>
          <a:xfrm>
            <a:off x="871167" y="251697"/>
            <a:ext cx="2495900" cy="685891"/>
          </a:xfrm>
          <a:prstGeom prst="rect">
            <a:avLst/>
          </a:prstGeom>
          <a:noFill/>
          <a:ln cap="flat">
            <a:noFill/>
          </a:ln>
        </p:spPr>
      </p:pic>
      <p:sp>
        <p:nvSpPr>
          <p:cNvPr id="3" name="ZoneTexte 2">
            <a:extLst>
              <a:ext uri="{FF2B5EF4-FFF2-40B4-BE49-F238E27FC236}">
                <a16:creationId xmlns:a16="http://schemas.microsoft.com/office/drawing/2014/main" id="{4F8E5A4A-6EE4-48A4-8870-8D3875203AF2}"/>
              </a:ext>
            </a:extLst>
          </p:cNvPr>
          <p:cNvSpPr txBox="1"/>
          <p:nvPr/>
        </p:nvSpPr>
        <p:spPr>
          <a:xfrm>
            <a:off x="391550" y="2042424"/>
            <a:ext cx="11183816" cy="4339650"/>
          </a:xfrm>
          <a:prstGeom prst="rect">
            <a:avLst/>
          </a:prstGeom>
          <a:noFill/>
        </p:spPr>
        <p:txBody>
          <a:bodyPr wrap="square" rtlCol="0">
            <a:spAutoFit/>
          </a:bodyPr>
          <a:lstStyle/>
          <a:p>
            <a:pPr lvl="0"/>
            <a:r>
              <a:rPr lang="fr-FR" sz="2400" b="1" dirty="0"/>
              <a:t>Sur les formations</a:t>
            </a:r>
            <a:r>
              <a:rPr lang="fr-FR" sz="2400" dirty="0"/>
              <a:t> critères, programmes, établissements,</a:t>
            </a:r>
          </a:p>
          <a:p>
            <a:pPr lvl="0"/>
            <a:r>
              <a:rPr lang="fr-FR" sz="2400" dirty="0"/>
              <a:t>portes-ouvertes... </a:t>
            </a:r>
          </a:p>
          <a:p>
            <a:pPr lvl="0"/>
            <a:r>
              <a:rPr lang="fr-FR" dirty="0"/>
              <a:t>		</a:t>
            </a:r>
            <a:r>
              <a:rPr lang="fr-FR" u="sng" dirty="0">
                <a:hlinkClick r:id="rId3"/>
              </a:rPr>
              <a:t>https://dossier.parcoursup.fr/Candidat/carte</a:t>
            </a:r>
            <a:r>
              <a:rPr lang="fr-FR" dirty="0"/>
              <a:t>  </a:t>
            </a:r>
          </a:p>
          <a:p>
            <a:r>
              <a:rPr lang="fr-FR" dirty="0"/>
              <a:t>    		</a:t>
            </a:r>
            <a:r>
              <a:rPr lang="fr-FR" u="sng" dirty="0">
                <a:hlinkClick r:id="rId4"/>
              </a:rPr>
              <a:t>https://www.onisep.fr/formation#apres-le-bac-les-etudes-superieures</a:t>
            </a:r>
            <a:r>
              <a:rPr lang="fr-FR" u="sng" dirty="0"/>
              <a:t> </a:t>
            </a:r>
            <a:endParaRPr lang="fr-FR" dirty="0"/>
          </a:p>
          <a:p>
            <a:r>
              <a:rPr lang="fr-FR" dirty="0"/>
              <a:t>		au CDI </a:t>
            </a:r>
            <a:r>
              <a:rPr lang="fr-FR" i="1" dirty="0"/>
              <a:t>et sur les sites des établissements</a:t>
            </a:r>
          </a:p>
          <a:p>
            <a:endParaRPr lang="fr-FR" dirty="0"/>
          </a:p>
          <a:p>
            <a:r>
              <a:rPr lang="fr-FR" i="1" dirty="0"/>
              <a:t>        Les licences et BUT à l’Université de Nantes</a:t>
            </a:r>
            <a:r>
              <a:rPr lang="fr-FR" dirty="0"/>
              <a:t> (3sites Nantes, St Nazaire, La Roche sur </a:t>
            </a:r>
            <a:r>
              <a:rPr lang="fr-FR" dirty="0" err="1"/>
              <a:t>Yon</a:t>
            </a:r>
            <a:r>
              <a:rPr lang="fr-FR" dirty="0"/>
              <a:t>)</a:t>
            </a:r>
          </a:p>
          <a:p>
            <a:r>
              <a:rPr lang="fr-FR" i="1" dirty="0"/>
              <a:t>        </a:t>
            </a:r>
            <a:r>
              <a:rPr lang="fr-FR" u="sng" dirty="0">
                <a:hlinkClick r:id="rId5"/>
              </a:rPr>
              <a:t>https://lyceens.univ-nantes.fr/sinformer-sur-les-filieres/du-lycee-a-luniversite-les-fiches-profil-par-filiere</a:t>
            </a:r>
            <a:r>
              <a:rPr lang="fr-FR" dirty="0"/>
              <a:t> </a:t>
            </a:r>
          </a:p>
          <a:p>
            <a:r>
              <a:rPr lang="fr-FR" dirty="0"/>
              <a:t> </a:t>
            </a:r>
          </a:p>
          <a:p>
            <a:pPr lvl="0"/>
            <a:r>
              <a:rPr lang="fr-FR" sz="2400" b="1" dirty="0"/>
              <a:t>Sur les métiers, l’emploi, l’alternance</a:t>
            </a:r>
            <a:r>
              <a:rPr lang="fr-FR" sz="2400" dirty="0"/>
              <a:t>... </a:t>
            </a:r>
          </a:p>
          <a:p>
            <a:pPr lvl="0"/>
            <a:r>
              <a:rPr lang="fr-FR" sz="2400" dirty="0"/>
              <a:t>				  </a:t>
            </a:r>
            <a:r>
              <a:rPr lang="fr-FR" u="sng" dirty="0">
                <a:hlinkClick r:id="rId6"/>
              </a:rPr>
              <a:t>https://www.choisirmonmetier-paysdelaloire.fr/</a:t>
            </a:r>
            <a:r>
              <a:rPr lang="fr-FR" dirty="0"/>
              <a:t>        </a:t>
            </a:r>
          </a:p>
          <a:p>
            <a:pPr lvl="0"/>
            <a:r>
              <a:rPr lang="fr-FR" dirty="0"/>
              <a:t>				   </a:t>
            </a:r>
            <a:r>
              <a:rPr lang="fr-FR" u="sng" dirty="0">
                <a:hlinkClick r:id="rId7"/>
              </a:rPr>
              <a:t>https://www.onisep.fr/metier</a:t>
            </a:r>
            <a:r>
              <a:rPr lang="fr-FR" dirty="0"/>
              <a:t> </a:t>
            </a:r>
          </a:p>
          <a:p>
            <a:r>
              <a:rPr lang="fr-FR" dirty="0"/>
              <a:t>				   </a:t>
            </a:r>
            <a:r>
              <a:rPr lang="fr-FR" dirty="0">
                <a:hlinkClick r:id="rId8"/>
              </a:rPr>
              <a:t>https://www.ac-nantes.fr/l-apprentissage-121634</a:t>
            </a:r>
            <a:r>
              <a:rPr lang="fr-FR" dirty="0"/>
              <a:t> </a:t>
            </a:r>
          </a:p>
          <a:p>
            <a:endParaRPr lang="fr-FR" dirty="0"/>
          </a:p>
        </p:txBody>
      </p:sp>
      <p:sp>
        <p:nvSpPr>
          <p:cNvPr id="4" name="ZoneTexte 3">
            <a:extLst>
              <a:ext uri="{FF2B5EF4-FFF2-40B4-BE49-F238E27FC236}">
                <a16:creationId xmlns:a16="http://schemas.microsoft.com/office/drawing/2014/main" id="{22DFE396-FE31-41B2-A714-B7EB500E973E}"/>
              </a:ext>
            </a:extLst>
          </p:cNvPr>
          <p:cNvSpPr txBox="1"/>
          <p:nvPr/>
        </p:nvSpPr>
        <p:spPr>
          <a:xfrm>
            <a:off x="3831102" y="475926"/>
            <a:ext cx="452979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500"/>
              </a:spcAft>
              <a:buNone/>
              <a:tabLst/>
              <a:defRPr sz="1800" b="0" i="0" u="none" strike="noStrike" kern="0" cap="none" spc="0" baseline="0">
                <a:solidFill>
                  <a:srgbClr val="000000"/>
                </a:solidFill>
                <a:uFillTx/>
              </a:defRPr>
            </a:pPr>
            <a:r>
              <a:rPr lang="fr-FR" sz="2400" b="1" i="0" u="none" strike="noStrike" kern="1200" cap="none" spc="0" baseline="0" dirty="0">
                <a:solidFill>
                  <a:srgbClr val="2E75B6"/>
                </a:solidFill>
                <a:uFillTx/>
                <a:latin typeface="Times New Roman" pitchFamily="18"/>
                <a:ea typeface="Times New Roman" pitchFamily="18"/>
                <a:cs typeface="Times New Roman" pitchFamily="18"/>
              </a:rPr>
              <a:t>Pour s’informer</a:t>
            </a:r>
            <a:endParaRPr lang="fr-FR" sz="2400" b="0" i="0" u="none" strike="noStrike" kern="1200" cap="none" spc="0" baseline="0" dirty="0">
              <a:solidFill>
                <a:srgbClr val="2E75B6"/>
              </a:solidFill>
              <a:uFillTx/>
              <a:latin typeface="Calibri" pitchFamily="34"/>
              <a:ea typeface="Calibri" pitchFamily="34"/>
              <a:cs typeface="Times New Roman" pitchFamily="18"/>
            </a:endParaRPr>
          </a:p>
        </p:txBody>
      </p:sp>
      <p:pic>
        <p:nvPicPr>
          <p:cNvPr id="6" name="Image 5">
            <a:extLst>
              <a:ext uri="{FF2B5EF4-FFF2-40B4-BE49-F238E27FC236}">
                <a16:creationId xmlns:a16="http://schemas.microsoft.com/office/drawing/2014/main" id="{8E6529F4-F10D-4715-914B-BE60EE5EBB1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138041" y="-62230"/>
            <a:ext cx="3762033" cy="3491229"/>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1995</Words>
  <Application>Microsoft Office PowerPoint</Application>
  <PresentationFormat>Grand écran</PresentationFormat>
  <Paragraphs>371</Paragraphs>
  <Slides>21</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Arial Narrow</vt:lpstr>
      <vt:lpstr>Calibri</vt:lpstr>
      <vt:lpstr>Calibri Light</vt:lpstr>
      <vt:lpstr>Comic Sans MS</vt:lpstr>
      <vt:lpstr>Courier New</vt:lpstr>
      <vt:lpstr>Symbol</vt:lpstr>
      <vt:lpstr>Times New Roman</vt:lpstr>
      <vt:lpstr>Wingdings</vt:lpstr>
      <vt:lpstr>Thème Office</vt:lpstr>
      <vt:lpstr>Préparer son projet d’études supérieures</vt:lpstr>
      <vt:lpstr>Présentation PowerPoint</vt:lpstr>
      <vt:lpstr>Le schéma des études post-bac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FOCUS études de santé       univ-nantes.fr</vt:lpstr>
      <vt:lpstr>Présentation PowerPoint</vt:lpstr>
      <vt:lpstr>Présentation PowerPoint</vt:lpstr>
      <vt:lpstr>FOCUS Sciences CPGE, Parcours et Grandes Ecoles post-bac   </vt:lpstr>
      <vt:lpstr>Présentation PowerPoint</vt:lpstr>
      <vt:lpstr> Études post-bac pour les Bac Techno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cop8</dc:creator>
  <cp:lastModifiedBy>cop8</cp:lastModifiedBy>
  <cp:revision>25</cp:revision>
  <dcterms:created xsi:type="dcterms:W3CDTF">2023-10-21T10:08:44Z</dcterms:created>
  <dcterms:modified xsi:type="dcterms:W3CDTF">2023-11-08T10:52:13Z</dcterms:modified>
</cp:coreProperties>
</file>